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51"/>
  </p:notesMasterIdLst>
  <p:handoutMasterIdLst>
    <p:handoutMasterId r:id="rId52"/>
  </p:handoutMasterIdLst>
  <p:sldIdLst>
    <p:sldId id="829" r:id="rId7"/>
    <p:sldId id="826" r:id="rId8"/>
    <p:sldId id="956" r:id="rId9"/>
    <p:sldId id="957" r:id="rId10"/>
    <p:sldId id="955" r:id="rId11"/>
    <p:sldId id="944" r:id="rId12"/>
    <p:sldId id="945" r:id="rId13"/>
    <p:sldId id="946" r:id="rId14"/>
    <p:sldId id="948" r:id="rId15"/>
    <p:sldId id="949" r:id="rId16"/>
    <p:sldId id="950" r:id="rId17"/>
    <p:sldId id="951" r:id="rId18"/>
    <p:sldId id="952" r:id="rId19"/>
    <p:sldId id="953" r:id="rId20"/>
    <p:sldId id="954" r:id="rId21"/>
    <p:sldId id="958" r:id="rId22"/>
    <p:sldId id="959" r:id="rId23"/>
    <p:sldId id="940" r:id="rId24"/>
    <p:sldId id="960" r:id="rId25"/>
    <p:sldId id="961" r:id="rId26"/>
    <p:sldId id="962" r:id="rId27"/>
    <p:sldId id="963" r:id="rId28"/>
    <p:sldId id="964" r:id="rId29"/>
    <p:sldId id="965" r:id="rId30"/>
    <p:sldId id="966" r:id="rId31"/>
    <p:sldId id="967" r:id="rId32"/>
    <p:sldId id="968" r:id="rId33"/>
    <p:sldId id="969" r:id="rId34"/>
    <p:sldId id="970" r:id="rId35"/>
    <p:sldId id="971" r:id="rId36"/>
    <p:sldId id="972" r:id="rId37"/>
    <p:sldId id="973" r:id="rId38"/>
    <p:sldId id="974" r:id="rId39"/>
    <p:sldId id="975" r:id="rId40"/>
    <p:sldId id="976" r:id="rId41"/>
    <p:sldId id="978" r:id="rId42"/>
    <p:sldId id="979" r:id="rId43"/>
    <p:sldId id="981" r:id="rId44"/>
    <p:sldId id="982" r:id="rId45"/>
    <p:sldId id="983" r:id="rId46"/>
    <p:sldId id="984" r:id="rId47"/>
    <p:sldId id="985" r:id="rId48"/>
    <p:sldId id="986" r:id="rId49"/>
    <p:sldId id="939" r:id="rId50"/>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3" autoAdjust="0"/>
    <p:restoredTop sz="81096" autoAdjust="0"/>
  </p:normalViewPr>
  <p:slideViewPr>
    <p:cSldViewPr snapToGrid="0">
      <p:cViewPr varScale="1">
        <p:scale>
          <a:sx n="102" d="100"/>
          <a:sy n="102" d="100"/>
        </p:scale>
        <p:origin x="1680" y="176"/>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8/10/relationships/authors" Targe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8/17/26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8/17/26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Sun Hours:</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We do this first, for human health and comfort. Natural daylight has been shown many times over to promote health, wellbeing, and productivity. </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We can leverage the solar envelope to help with building energy efficiency – both in terms of interior illumination, and for leveraging solar heat gain, and solar shading.</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This data will help determine building location on the site, orientation, the size of the windows as well as the overhangs and shading at building openings, and the ability to control contrast and glare. </a:t>
            </a:r>
          </a:p>
          <a:p>
            <a:endParaRPr lang="en-US" b="0"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5</a:t>
            </a:fld>
            <a:endParaRPr lang="en-US"/>
          </a:p>
        </p:txBody>
      </p:sp>
    </p:spTree>
    <p:extLst>
      <p:ext uri="{BB962C8B-B14F-4D97-AF65-F5344CB8AC3E}">
        <p14:creationId xmlns:p14="http://schemas.microsoft.com/office/powerpoint/2010/main" val="2564022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23936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06021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There are definite crossovers between sun hours and daylight potential, but there are also fundamental differences in the type of data created that are important to understand. First, Sun hours are counted through a direct connection between a surface and the solar envelop. Sun hours do not account for indirect or ambient light as part of their solution. Daylight potential assumes an overcast sky, and is calculating direct, indirect (or light bounces), and ambient light. </a:t>
            </a:r>
          </a:p>
          <a:p>
            <a:pPr marL="0" marR="0">
              <a:lnSpc>
                <a:spcPct val="115000"/>
              </a:lnSpc>
              <a:spcBef>
                <a:spcPts val="0"/>
              </a:spcBef>
              <a:spcAft>
                <a:spcPts val="800"/>
              </a:spcAft>
            </a:pPr>
            <a:endParaRPr lang="en-US" sz="1800" b="0" kern="100" dirty="0">
              <a:effectLst/>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Daylight potential helps anticipate the quality of interior light by looking at the VSC (Vertical Sky Component) score on a surface. Early in the design phase this number helps establish the type of programmatic functions adjacent to exterior walls. The configuration of window systems (glass specifications, size, and constructed elements like light shelves to help with interior illumination). Understanding the balance between artificial light and daylight. And similar to sun hours, this can also help establish the building location on the site, and building orientation in relationship to the sun. </a:t>
            </a:r>
          </a:p>
          <a:p>
            <a:endParaRPr lang="en-US" b="0"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18</a:t>
            </a:fld>
            <a:endParaRPr lang="en-US"/>
          </a:p>
        </p:txBody>
      </p:sp>
    </p:spTree>
    <p:extLst>
      <p:ext uri="{BB962C8B-B14F-4D97-AF65-F5344CB8AC3E}">
        <p14:creationId xmlns:p14="http://schemas.microsoft.com/office/powerpoint/2010/main" val="2890546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85116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55869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5273234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58874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47063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7656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There are three key categories to consider regarding wind simulation and design strategies: Safety, comfort, and energy.  </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Safety: understanding both lateral loads and potential lift from the Bernoulli Effect on structures and building materials, as well as dead zones that may create snow drifts on both buildings and the site. </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Comfort: how wind will impact the comfort of pedestrians around the site, how wind will impact perceived temperatures on the site, and how wind breaks may be created for both comfort, shelter, and mitigating the impact of wind on the interior to exterior threshold. </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Energy: understanding wind direction and speed can help design cross ventilation through a building, inform the building shape, and establish the potential for wind energy creation on site designs</a:t>
            </a:r>
          </a:p>
          <a:p>
            <a:endParaRPr lang="en-US" b="0"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27</a:t>
            </a:fld>
            <a:endParaRPr lang="en-US"/>
          </a:p>
        </p:txBody>
      </p:sp>
    </p:spTree>
    <p:extLst>
      <p:ext uri="{BB962C8B-B14F-4D97-AF65-F5344CB8AC3E}">
        <p14:creationId xmlns:p14="http://schemas.microsoft.com/office/powerpoint/2010/main" val="2350737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96797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33154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27100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07349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00784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11492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832315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682420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35388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The microclimate analysis introduces human context, specifically – the perception of temperature – as a key element. The simulation includes data from sun (including the impact of local context), daylight, wind, and local weather conditions to compute perceived temperatures on a site. The measurement is defined by the UTCI index (Universal Thermal Climate Index) to create the “feels like” temperature. For a designer, this impacts at least three different areas of design thinking:</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Comfort and Health: Understanding the “feels like” temperature allows the designer to position key design elements in optimum locations – building entries, exterior parks, and site amenities can all further improved by understanding these temperatures. By optimizing shade where humans move across the site, and working with the prevailing winds, the site layout can mitigate temperature extremes and improve the human health.</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Materiality: Knowing the temperatures of exact locations on the site helps designers apply materials in a thoughtful way. Highly reflective materials close to extremely high on site temperatures will further amplify the intensity. Darker materials (asphalt) may absorb more light energy and increase heat, which could be a positive or negative depending on the site context. </a:t>
            </a:r>
          </a:p>
          <a:p>
            <a:pPr marL="0" marR="0">
              <a:lnSpc>
                <a:spcPct val="115000"/>
              </a:lnSpc>
              <a:spcBef>
                <a:spcPts val="0"/>
              </a:spcBef>
              <a:spcAft>
                <a:spcPts val="800"/>
              </a:spcAft>
            </a:pPr>
            <a:r>
              <a:rPr lang="en-US" sz="1800" b="0" kern="100" dirty="0">
                <a:effectLst/>
                <a:ea typeface="Aptos" panose="020B0004020202020204" pitchFamily="34" charset="0"/>
                <a:cs typeface="Times New Roman" panose="02020603050405020304" pitchFamily="18" charset="0"/>
              </a:rPr>
              <a:t>Energy: Knowing the temperatures around the building, and on building surfaces (like the roof) helps the design team know the best methods, materials, and mechanical processes to optimize building performance. In the same way that a human senses temperature beyond the ambient measure, a building surface may perform differently given wind, shade, and daylight. </a:t>
            </a:r>
          </a:p>
          <a:p>
            <a:endParaRPr lang="en-US" b="0"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38</a:t>
            </a:fld>
            <a:endParaRPr lang="en-US"/>
          </a:p>
        </p:txBody>
      </p:sp>
    </p:spTree>
    <p:extLst>
      <p:ext uri="{BB962C8B-B14F-4D97-AF65-F5344CB8AC3E}">
        <p14:creationId xmlns:p14="http://schemas.microsoft.com/office/powerpoint/2010/main" val="1520110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39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6815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556624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62732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88310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807434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00559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Summer solstice for the northern hemisphere will provide the longest day of the year, and potentially the highest value of sun hours during the hottest time of the year, with the sun the highest in the sky (shorter shadows). The winter solstice will provide the hours over the shortest day of the year in the northern hemisphere with the sun lowest in the sky. Either equinox date is your average.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712017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03704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38980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07476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436100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18908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rPr>
              <a:t>Create core analysis simulations lecture</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View analysis result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605906"/>
            <a:ext cx="8368777" cy="4131809"/>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View Result</a:t>
            </a:r>
            <a:r>
              <a:rPr lang="en-US" dirty="0">
                <a:solidFill>
                  <a:srgbClr val="000000"/>
                </a:solidFill>
                <a:latin typeface="Arial" panose="020B0604020202020204" pitchFamily="34" charset="0"/>
              </a:rPr>
              <a:t>. </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will open up a new window, with the sun hours data mapped onto the 3D geometry in the canvas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012291" y="344074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7891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View analysis results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817193" y="1315638"/>
            <a:ext cx="8061375" cy="453925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368154" cy="504368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In the results: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Note the date, results can change drastically based on the date.</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Review the </a:t>
            </a:r>
            <a:r>
              <a:rPr lang="en-US" dirty="0">
                <a:solidFill>
                  <a:srgbClr val="000000"/>
                </a:solidFill>
                <a:latin typeface="Arial" panose="020B0604020202020204" pitchFamily="34" charset="0"/>
              </a:rPr>
              <a:t>Highlights for an overview of all surfaces, including the ground plane</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graph at the bottom shows the color relating to hours </a:t>
            </a:r>
            <a:r>
              <a:rPr lang="en-US" dirty="0">
                <a:solidFill>
                  <a:srgbClr val="000000"/>
                </a:solidFill>
                <a:latin typeface="Arial" panose="020B0604020202020204" pitchFamily="34" charset="0"/>
              </a:rPr>
              <a:t>of sunlight on a surface</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516422" y="183982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EE5F3BB-FCCE-660C-4E84-8019A9305184}"/>
              </a:ext>
            </a:extLst>
          </p:cNvPr>
          <p:cNvSpPr/>
          <p:nvPr/>
        </p:nvSpPr>
        <p:spPr>
          <a:xfrm rot="16200000">
            <a:off x="6315860" y="46978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9B2E989D-3BE6-A5F9-F684-228335F2DBDF}"/>
              </a:ext>
            </a:extLst>
          </p:cNvPr>
          <p:cNvSpPr/>
          <p:nvPr/>
        </p:nvSpPr>
        <p:spPr>
          <a:xfrm rot="16200000">
            <a:off x="9413005" y="254764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05292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Compare proposals in side-by-side view</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817193" y="1315638"/>
            <a:ext cx="8061375" cy="4539251"/>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368154" cy="253396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Close the results window, and move to a side-by-side comparison view. </a:t>
            </a: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Click Forma Sit</a:t>
            </a:r>
            <a:r>
              <a:rPr lang="en-US" dirty="0">
                <a:solidFill>
                  <a:srgbClr val="000000"/>
                </a:solidFill>
                <a:latin typeface="Arial" panose="020B0604020202020204" pitchFamily="34" charset="0"/>
              </a:rPr>
              <a:t>e Design in the upper-right corner and click Compare.</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510479" y="7946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EE5F3BB-FCCE-660C-4E84-8019A9305184}"/>
              </a:ext>
            </a:extLst>
          </p:cNvPr>
          <p:cNvSpPr/>
          <p:nvPr/>
        </p:nvSpPr>
        <p:spPr>
          <a:xfrm rot="5400000">
            <a:off x="6190836" y="237397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63852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Compare proposals in side-by-side view</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817194" y="1315638"/>
            <a:ext cx="8061373" cy="4539251"/>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368154" cy="130420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2"/>
              <a:tabLst/>
              <a:defRPr/>
            </a:pPr>
            <a:r>
              <a:rPr lang="en-US" dirty="0">
                <a:solidFill>
                  <a:srgbClr val="000000"/>
                </a:solidFill>
                <a:latin typeface="Arial" panose="020B0604020202020204" pitchFamily="34" charset="0"/>
              </a:rPr>
              <a:t>Inside of Compare, close the Area Metrics view by clicking the “x”.</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6294251" y="109051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EE5F3BB-FCCE-660C-4E84-8019A9305184}"/>
              </a:ext>
            </a:extLst>
          </p:cNvPr>
          <p:cNvSpPr/>
          <p:nvPr/>
        </p:nvSpPr>
        <p:spPr>
          <a:xfrm rot="5400000">
            <a:off x="6190836" y="237397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58810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Compare proposals in side-by-side view</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817194" y="1315638"/>
            <a:ext cx="8061373" cy="4539250"/>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368154" cy="419595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3"/>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Under </a:t>
            </a:r>
            <a:r>
              <a:rPr lang="en-US" dirty="0">
                <a:solidFill>
                  <a:srgbClr val="000000"/>
                </a:solidFill>
                <a:latin typeface="Arial" panose="020B0604020202020204" pitchFamily="34" charset="0"/>
              </a:rPr>
              <a:t>Proposal 1 and Proposal 2, select the latest version of Sun hours.</a:t>
            </a:r>
          </a:p>
          <a:p>
            <a:pPr marR="0" lvl="0" algn="l" defTabSz="914354" rtl="0" eaLnBrk="1" fontAlgn="auto" latinLnBrk="0" hangingPunct="1">
              <a:lnSpc>
                <a:spcPct val="150000"/>
              </a:lnSpc>
              <a:spcBef>
                <a:spcPts val="0"/>
              </a:spcBef>
              <a:spcAft>
                <a:spcPts val="0"/>
              </a:spcAft>
              <a:buClrTx/>
              <a:buSzTx/>
              <a:tabLst/>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This side-by-side </a:t>
            </a:r>
            <a:r>
              <a:rPr kumimoji="0" lang="en-US"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compa</a:t>
            </a:r>
            <a:r>
              <a:rPr lang="en-US" dirty="0" err="1">
                <a:solidFill>
                  <a:srgbClr val="000000"/>
                </a:solidFill>
                <a:latin typeface="Arial" panose="020B0604020202020204" pitchFamily="34" charset="0"/>
              </a:rPr>
              <a:t>rison</a:t>
            </a:r>
            <a:r>
              <a:rPr lang="en-US" dirty="0">
                <a:solidFill>
                  <a:srgbClr val="000000"/>
                </a:solidFill>
                <a:latin typeface="Arial" panose="020B0604020202020204" pitchFamily="34" charset="0"/>
              </a:rPr>
              <a:t> will work for different proposals, and date variations of the same proposal, allowing for studies of summer versus winter sun. </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EE5F3BB-FCCE-660C-4E84-8019A9305184}"/>
              </a:ext>
            </a:extLst>
          </p:cNvPr>
          <p:cNvSpPr/>
          <p:nvPr/>
        </p:nvSpPr>
        <p:spPr>
          <a:xfrm rot="5400000">
            <a:off x="5679208" y="328837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7080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Compare proposals in side-by-side view</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817195" y="1315638"/>
            <a:ext cx="8061371" cy="4539250"/>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368154" cy="171970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startAt="4"/>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Use the Label tool to tag specific locations within your model for precise read outs of Sun hours</a:t>
            </a:r>
            <a:r>
              <a:rPr lang="en-US" dirty="0">
                <a:solidFill>
                  <a:srgbClr val="000000"/>
                </a:solidFill>
                <a:latin typeface="Arial" panose="020B0604020202020204" pitchFamily="34" charset="0"/>
              </a:rPr>
              <a:t>. </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EE5F3BB-FCCE-660C-4E84-8019A9305184}"/>
              </a:ext>
            </a:extLst>
          </p:cNvPr>
          <p:cNvSpPr/>
          <p:nvPr/>
        </p:nvSpPr>
        <p:spPr>
          <a:xfrm rot="5400000">
            <a:off x="9146308" y="108946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58933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rPr>
              <a:t>Run a daylight potential simulation</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4198866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the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Perform Daylight potential simulations.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Label the measurable results.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Describe the definitions and values of daylight potential.</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Explain the impact on the interior spaces and envelope systems in your design.</a:t>
            </a:r>
          </a:p>
          <a:p>
            <a:pPr marL="342900" marR="0" lvl="0" indent="-342900">
              <a:lnSpc>
                <a:spcPct val="115000"/>
              </a:lnSpc>
              <a:spcBef>
                <a:spcPts val="0"/>
              </a:spcBef>
              <a:spcAft>
                <a:spcPts val="800"/>
              </a:spcAft>
              <a:buFont typeface="Symbol" panose="05050102010706020507" pitchFamily="18" charset="2"/>
              <a:buChar char=""/>
            </a:pP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Tree>
    <p:extLst>
      <p:ext uri="{BB962C8B-B14F-4D97-AF65-F5344CB8AC3E}">
        <p14:creationId xmlns:p14="http://schemas.microsoft.com/office/powerpoint/2010/main" val="1575932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Daylight potential</a:t>
            </a:r>
            <a:endParaRPr lang="en-US" dirty="0"/>
          </a:p>
        </p:txBody>
      </p:sp>
      <p:pic>
        <p:nvPicPr>
          <p:cNvPr id="7" name="Picture 6">
            <a:extLst>
              <a:ext uri="{FF2B5EF4-FFF2-40B4-BE49-F238E27FC236}">
                <a16:creationId xmlns:a16="http://schemas.microsoft.com/office/drawing/2014/main" id="{E0E33623-7550-89A4-0213-7769DC3DD22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987136"/>
            <a:ext cx="12192000" cy="5870864"/>
          </a:xfrm>
          <a:prstGeom prst="rect">
            <a:avLst/>
          </a:prstGeom>
        </p:spPr>
      </p:pic>
    </p:spTree>
    <p:extLst>
      <p:ext uri="{BB962C8B-B14F-4D97-AF65-F5344CB8AC3E}">
        <p14:creationId xmlns:p14="http://schemas.microsoft.com/office/powerpoint/2010/main" val="2769245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Daylight Potential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2819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a:t>
            </a:r>
            <a:r>
              <a:rPr lang="en-US" dirty="0">
                <a:solidFill>
                  <a:srgbClr val="000000"/>
                </a:solidFill>
                <a:latin typeface="Arial" panose="020B0604020202020204" pitchFamily="34" charset="0"/>
              </a:rPr>
              <a:t>Daylight potential </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analysis.</a:t>
            </a:r>
          </a:p>
          <a:p>
            <a:pPr marL="742928" marR="0" lvl="1"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Data created will show </a:t>
            </a:r>
            <a:r>
              <a:rPr lang="en-US" dirty="0">
                <a:solidFill>
                  <a:srgbClr val="000000"/>
                </a:solidFill>
                <a:latin typeface="Arial" panose="020B0604020202020204" pitchFamily="34" charset="0"/>
              </a:rPr>
              <a:t>access to daylight on facades</a:t>
            </a:r>
          </a:p>
          <a:p>
            <a:pPr marL="742928" marR="0" lvl="1"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simulation is run on </a:t>
            </a:r>
            <a:r>
              <a:rPr lang="en-US" dirty="0">
                <a:solidFill>
                  <a:srgbClr val="000000"/>
                </a:solidFill>
                <a:latin typeface="Arial" panose="020B0604020202020204" pitchFamily="34" charset="0"/>
              </a:rPr>
              <a:t>a date close to the spring equinox, using an overcast sky for balanced data</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146588" y="13880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8018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Perform a sun analysis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Run a daylight potential simulation</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Perform a wind analysis	</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Run a microclimate simulation</a:t>
            </a:r>
          </a:p>
          <a:p>
            <a:pPr marL="342900" marR="0" lvl="0" indent="-342900">
              <a:lnSpc>
                <a:spcPct val="115000"/>
              </a:lnSpc>
              <a:spcBef>
                <a:spcPts val="0"/>
              </a:spcBef>
              <a:spcAft>
                <a:spcPts val="800"/>
              </a:spcAft>
              <a:buFont typeface="Symbol" panose="05050102010706020507" pitchFamily="18" charset="2"/>
              <a:buChar char=""/>
            </a:pP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Sections in this lecture</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the site limit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3396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Verify that the simulation will be run on the site only</a:t>
            </a:r>
          </a:p>
          <a:p>
            <a:pPr marL="742928" marR="0" lvl="1"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This will limit the data to the building massing in the site limit</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563388" y="278136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501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Run sun hours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3520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Run analysis to launch the simulation</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This should be a fast process – just a few minutes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700188" y="368136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1732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up comparison view</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8169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Compare</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While not </a:t>
            </a:r>
            <a:r>
              <a:rPr lang="en-US" dirty="0">
                <a:solidFill>
                  <a:srgbClr val="000000"/>
                </a:solidFill>
                <a:latin typeface="Arial" panose="020B0604020202020204" pitchFamily="34" charset="0"/>
              </a:rPr>
              <a:t>necessary for every Daylight potential analysis, Compare allows a side by side evaluation of different proposals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840988" y="241638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9331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Select simulations for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2819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multiple versions of the latest Daylight potential analysis.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The data displayed is the </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is based on the Vertical Sky Component (VSC), which is the amount of illumination on a vertical surface</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Use the Inspect tool for precise labels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509788" y="29727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A817672A-18B6-98B6-EAA7-1B2D41969312}"/>
              </a:ext>
            </a:extLst>
          </p:cNvPr>
          <p:cNvSpPr/>
          <p:nvPr/>
        </p:nvSpPr>
        <p:spPr>
          <a:xfrm rot="16200000">
            <a:off x="10774188" y="11307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40042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Observe the Daylight potential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043688"/>
          </a:xfrm>
          <a:prstGeom prst="rect">
            <a:avLst/>
          </a:prstGeom>
          <a:noFill/>
        </p:spPr>
        <p:txBody>
          <a:bodyPr wrap="square" rtlCol="0">
            <a:spAutoFit/>
          </a:bodyPr>
          <a:lstStyle/>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 Greater than a 27% score suggests that standard windows will provide adequate interior daylighting</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r>
              <a:rPr lang="en-US" dirty="0">
                <a:solidFill>
                  <a:srgbClr val="000000"/>
                </a:solidFill>
                <a:latin typeface="Arial" panose="020B0604020202020204" pitchFamily="34" charset="0"/>
              </a:rPr>
              <a:t>-27% requires design attention to improve interior daylight</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Less than 15% will likely not </a:t>
            </a:r>
            <a:r>
              <a:rPr kumimoji="0" lang="en-US"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provid</a:t>
            </a:r>
            <a:r>
              <a:rPr lang="en-US" dirty="0">
                <a:solidFill>
                  <a:srgbClr val="000000"/>
                </a:solidFill>
                <a:latin typeface="Arial" panose="020B0604020202020204" pitchFamily="34" charset="0"/>
              </a:rPr>
              <a:t>e adequate interior daylight illumination</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91684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rPr>
              <a:t>Perform a wind analysis</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862846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Run both rapid and detailed wind simulations and describe the differences between each approach.</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Label the measurable results.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Work with wind roses and apply seasonal thinking.</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Visualize wind flow in early design concepts.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Apply wind analysis to inform site layout design strategies.</a:t>
            </a:r>
          </a:p>
          <a:p>
            <a:pPr marL="342900" marR="0" lvl="0" indent="-342900">
              <a:lnSpc>
                <a:spcPct val="115000"/>
              </a:lnSpc>
              <a:spcBef>
                <a:spcPts val="0"/>
              </a:spcBef>
              <a:spcAft>
                <a:spcPts val="800"/>
              </a:spcAft>
              <a:buFont typeface="Symbol" panose="05050102010706020507" pitchFamily="18" charset="2"/>
              <a:buChar char=""/>
            </a:pP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Tree>
    <p:extLst>
      <p:ext uri="{BB962C8B-B14F-4D97-AF65-F5344CB8AC3E}">
        <p14:creationId xmlns:p14="http://schemas.microsoft.com/office/powerpoint/2010/main" val="1493054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Wind analysis</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10" name="Picture 9">
            <a:extLst>
              <a:ext uri="{FF2B5EF4-FFF2-40B4-BE49-F238E27FC236}">
                <a16:creationId xmlns:a16="http://schemas.microsoft.com/office/drawing/2014/main" id="{52B09EB3-76A8-2A40-4D15-CAAA9A4C68B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1065251"/>
            <a:ext cx="12192000" cy="5611091"/>
          </a:xfrm>
          <a:prstGeom prst="rect">
            <a:avLst/>
          </a:prstGeom>
        </p:spPr>
      </p:pic>
    </p:spTree>
    <p:extLst>
      <p:ext uri="{BB962C8B-B14F-4D97-AF65-F5344CB8AC3E}">
        <p14:creationId xmlns:p14="http://schemas.microsoft.com/office/powerpoint/2010/main" val="364877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Wind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1145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Wind analysis. </a:t>
            </a:r>
            <a:r>
              <a:rPr lang="en-US" dirty="0">
                <a:solidFill>
                  <a:srgbClr val="000000"/>
                </a:solidFill>
                <a:latin typeface="Arial" panose="020B0604020202020204" pitchFamily="34" charset="0"/>
              </a:rPr>
              <a:t>There are two types of wind analysis process available: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Rapid uses AI to quickly provide insights across the site ground plane. </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Detailed takes longer, and provides a volumetric analysis</a:t>
            </a:r>
          </a:p>
          <a:p>
            <a:pPr marL="1200104" lvl="2"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471540" y="13880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93515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Establish simulation area</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3396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Set radius.</a:t>
            </a:r>
            <a:r>
              <a:rPr lang="en-US" dirty="0">
                <a:solidFill>
                  <a:srgbClr val="000000"/>
                </a:solidFill>
                <a:latin typeface="Arial" panose="020B0604020202020204" pitchFamily="34" charset="0"/>
              </a:rPr>
              <a:t> </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determines the area of the simulations and includes surrounding buildings, trees, topography, and context</a:t>
            </a:r>
          </a:p>
          <a:p>
            <a:pPr marL="1200104" lvl="2"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562224" y="230996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96267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418D5-A17E-AE58-30B2-EB520728BC2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623CB2B-CC44-0397-2DCF-043A836CF865}"/>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8CE7FB92-C362-4CC9-6D03-9902F9E9E04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rPr>
              <a:t>Perform a sun analysis</a:t>
            </a:r>
            <a:endParaRPr lang="en-US" sz="5400" spc="100" dirty="0">
              <a:solidFill>
                <a:schemeClr val="bg1"/>
              </a:solidFill>
            </a:endParaRPr>
          </a:p>
        </p:txBody>
      </p:sp>
      <p:pic>
        <p:nvPicPr>
          <p:cNvPr id="19" name="Picture 18">
            <a:extLst>
              <a:ext uri="{FF2B5EF4-FFF2-40B4-BE49-F238E27FC236}">
                <a16:creationId xmlns:a16="http://schemas.microsoft.com/office/drawing/2014/main" id="{E7F58BE4-AD4A-51AB-6D07-C2047B00044E}"/>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237576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Study the comfort results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Comfort results displayed are based on Lawson Wind Comfort Scale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Uncomfortable conditions are in red</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Light green for sitting</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Green to yellows for standing and walking </a:t>
            </a:r>
          </a:p>
          <a:p>
            <a:pPr marL="1200104" lvl="2"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738508" y="32168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85144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Study the direction results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02695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Set the Rapid analysis to Direction.</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Set the direction based on the wind rose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 Larger pedals convey a higher percentage of wind coming from the direction.</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The gradient displays wind speeds.</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290171" y="322731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9C8DF7F-3BF5-2D2A-D105-1CC578EA50BF}"/>
              </a:ext>
            </a:extLst>
          </p:cNvPr>
          <p:cNvSpPr/>
          <p:nvPr/>
        </p:nvSpPr>
        <p:spPr>
          <a:xfrm rot="16200000">
            <a:off x="10079834" y="458128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0951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Run the Detailed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04368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Analyze under the Detailed panel.</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The Detailed analysis runs volumetric wind simulations using CFD (Computational Fluid Dynamics)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The simulation runs in the cloud, and may take up to an hour to complete</a:t>
            </a:r>
          </a:p>
        </p:txBody>
      </p:sp>
      <p:sp>
        <p:nvSpPr>
          <p:cNvPr id="3" name="Down Arrow 21">
            <a:extLst>
              <a:ext uri="{FF2B5EF4-FFF2-40B4-BE49-F238E27FC236}">
                <a16:creationId xmlns:a16="http://schemas.microsoft.com/office/drawing/2014/main" id="{B9C8DF7F-3BF5-2D2A-D105-1CC578EA50BF}"/>
              </a:ext>
            </a:extLst>
          </p:cNvPr>
          <p:cNvSpPr/>
          <p:nvPr/>
        </p:nvSpPr>
        <p:spPr>
          <a:xfrm rot="16200000">
            <a:off x="9820754" y="452794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4693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Study the detailed analysis results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3"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view results once the detailed analysis once completed </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Note that results are now shown on all horizontal surfaces in the simulation area.</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The gradient displayed conveys wind speed.</a:t>
            </a:r>
          </a:p>
        </p:txBody>
      </p:sp>
    </p:spTree>
    <p:extLst>
      <p:ext uri="{BB962C8B-B14F-4D97-AF65-F5344CB8AC3E}">
        <p14:creationId xmlns:p14="http://schemas.microsoft.com/office/powerpoint/2010/main" val="15256173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Study the detailed analysis results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2"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Use the Label tool to tag show precise speeds at exact locations across the site layout</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Note that simple changes in location and elevation may have drastic impacts on wind speed</a:t>
            </a:r>
          </a:p>
        </p:txBody>
      </p:sp>
      <p:sp>
        <p:nvSpPr>
          <p:cNvPr id="2" name="Down Arrow 21">
            <a:extLst>
              <a:ext uri="{FF2B5EF4-FFF2-40B4-BE49-F238E27FC236}">
                <a16:creationId xmlns:a16="http://schemas.microsoft.com/office/drawing/2014/main" id="{E0458859-E83B-276D-B6B7-F8D15BD49D97}"/>
              </a:ext>
            </a:extLst>
          </p:cNvPr>
          <p:cNvSpPr/>
          <p:nvPr/>
        </p:nvSpPr>
        <p:spPr>
          <a:xfrm rot="16200000">
            <a:off x="9005414" y="141136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1835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Turn on Streamlines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2"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6496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Unhiding streamlines shows a visualization of wind “streams” over the site.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Note that a higher compression of the streamlines typically means higher wind speeds</a:t>
            </a:r>
          </a:p>
        </p:txBody>
      </p:sp>
      <p:sp>
        <p:nvSpPr>
          <p:cNvPr id="2" name="Down Arrow 21">
            <a:extLst>
              <a:ext uri="{FF2B5EF4-FFF2-40B4-BE49-F238E27FC236}">
                <a16:creationId xmlns:a16="http://schemas.microsoft.com/office/drawing/2014/main" id="{E0458859-E83B-276D-B6B7-F8D15BD49D97}"/>
              </a:ext>
            </a:extLst>
          </p:cNvPr>
          <p:cNvSpPr/>
          <p:nvPr/>
        </p:nvSpPr>
        <p:spPr>
          <a:xfrm rot="16200000">
            <a:off x="9348314" y="29155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4512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rPr>
              <a:t>Run a microclimate simulation</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87835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Run the microclimate simulation.</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Label the measurable results.</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Explain how Microclimate combines sun, daylight, wind, and local weather data to estimate thermal comfort.</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Apply the baseline data from the microclimate simulation to generate design ideas centered around human comfort and experience.</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Tree>
    <p:extLst>
      <p:ext uri="{BB962C8B-B14F-4D97-AF65-F5344CB8AC3E}">
        <p14:creationId xmlns:p14="http://schemas.microsoft.com/office/powerpoint/2010/main" val="1766496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52B0C9D-7CC5-DD70-9DC8-6077795714FC}"/>
              </a:ext>
            </a:extLst>
          </p:cNvPr>
          <p:cNvPicPr>
            <a:picLocks noChangeAspect="1"/>
          </p:cNvPicPr>
          <p:nvPr/>
        </p:nvPicPr>
        <p:blipFill>
          <a:blip r:embed="rId3">
            <a:clrChange>
              <a:clrFrom>
                <a:srgbClr val="E7EEE6"/>
              </a:clrFrom>
              <a:clrTo>
                <a:srgbClr val="E7EEE6">
                  <a:alpha val="0"/>
                </a:srgbClr>
              </a:clrTo>
            </a:clrChange>
          </a:blip>
          <a:stretch>
            <a:fillRect/>
          </a:stretch>
        </p:blipFill>
        <p:spPr>
          <a:xfrm>
            <a:off x="0" y="103909"/>
            <a:ext cx="12192000" cy="6650182"/>
          </a:xfrm>
          <a:prstGeom prst="rect">
            <a:avLst/>
          </a:prstGeom>
        </p:spPr>
      </p:pic>
    </p:spTree>
    <p:extLst>
      <p:ext uri="{BB962C8B-B14F-4D97-AF65-F5344CB8AC3E}">
        <p14:creationId xmlns:p14="http://schemas.microsoft.com/office/powerpoint/2010/main" val="7627918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Run Microclimate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9595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Microclimate analysis.</a:t>
            </a:r>
          </a:p>
          <a:p>
            <a:pPr marL="742928" marR="0" lvl="1"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This process simulation will provide perceived or “feels like” temperature</a:t>
            </a:r>
          </a:p>
          <a:p>
            <a:pPr marL="742928" marR="0" lvl="1"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Uses UTCI (Universal Thermal Climate Index)</a:t>
            </a: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723710" y="139549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4098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89CFC-B2AB-B796-0F14-CF81BED7077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F8A505-348B-0FA5-6C7C-EF64643D2331}"/>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Run the sun hours simulation</a:t>
            </a:r>
            <a:r>
              <a:rPr lang="en-US" sz="1800" dirty="0">
                <a:ea typeface="Calibri" panose="020F0502020204030204" pitchFamily="34" charset="0"/>
                <a:cs typeface="Times New Roman" panose="02020603050405020304" pitchFamily="18" charset="0"/>
              </a:rPr>
              <a:t> and label measurable results.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Describe what the sun hour values represent. 	</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Study the impact of a design proposal on surroundings.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Explain how sun hours impact future design decisions.</a:t>
            </a:r>
          </a:p>
          <a:p>
            <a:pPr marL="342900" marR="0" lvl="0" indent="-342900">
              <a:lnSpc>
                <a:spcPct val="115000"/>
              </a:lnSpc>
              <a:spcBef>
                <a:spcPts val="0"/>
              </a:spcBef>
              <a:spcAft>
                <a:spcPts val="800"/>
              </a:spcAft>
              <a:buFont typeface="Symbol" panose="05050102010706020507" pitchFamily="18" charset="2"/>
              <a:buChar char=""/>
            </a:pP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329E6301-4593-955F-E9D5-004F9BF4F623}"/>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6" name="Slide Number Placeholder 5">
            <a:extLst>
              <a:ext uri="{FF2B5EF4-FFF2-40B4-BE49-F238E27FC236}">
                <a16:creationId xmlns:a16="http://schemas.microsoft.com/office/drawing/2014/main" id="{F8E1EA5B-E252-9C6D-0F9E-5156995EE89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376157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Select analysis area</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9595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The analysis can be run either within the site limits, or the selection area. </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Typically,</a:t>
            </a:r>
            <a:r>
              <a:rPr lang="en-US" dirty="0">
                <a:solidFill>
                  <a:srgbClr val="000000"/>
                </a:solidFill>
                <a:latin typeface="Arial" panose="020B0604020202020204" pitchFamily="34" charset="0"/>
              </a:rPr>
              <a:t> the selection area (a circle with a defined radius) is preferred to provide data around and within the site.</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303985" y="215250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82164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View the simulation data</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88870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When complete, select View results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794320" y="362903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2910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Establish month and time of day</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6619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Set the date and time. </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You can also </a:t>
            </a:r>
            <a:r>
              <a:rPr lang="en-US" dirty="0">
                <a:solidFill>
                  <a:srgbClr val="000000"/>
                </a:solidFill>
                <a:latin typeface="Arial" panose="020B0604020202020204" pitchFamily="34" charset="0"/>
              </a:rPr>
              <a:t>select the predominate wind direction on the wind rose, and modify wind speed on the curve below the wind rose</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322130" y="17102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222642E-5F2E-5A8D-6320-374A43B53C6E}"/>
              </a:ext>
            </a:extLst>
          </p:cNvPr>
          <p:cNvSpPr/>
          <p:nvPr/>
        </p:nvSpPr>
        <p:spPr>
          <a:xfrm rot="16200000">
            <a:off x="9322130" y="193014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7939A60A-A649-DC03-2F47-2C3BFBB46234}"/>
              </a:ext>
            </a:extLst>
          </p:cNvPr>
          <p:cNvSpPr/>
          <p:nvPr/>
        </p:nvSpPr>
        <p:spPr>
          <a:xfrm rot="16200000">
            <a:off x="9849284" y="43010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019628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Label locations in the site layout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7772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the Label tool. </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Left-click to label an exact location.</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Sun, shade, daylight, ambient temperature and wind are all significant variables in the analysis.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8999841" y="138833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222642E-5F2E-5A8D-6320-374A43B53C6E}"/>
              </a:ext>
            </a:extLst>
          </p:cNvPr>
          <p:cNvSpPr/>
          <p:nvPr/>
        </p:nvSpPr>
        <p:spPr>
          <a:xfrm rot="16200000">
            <a:off x="6106740" y="220746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766571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44</a:t>
            </a:fld>
            <a:endParaRPr lang="en-US"/>
          </a:p>
        </p:txBody>
      </p:sp>
    </p:spTree>
    <p:extLst>
      <p:ext uri="{BB962C8B-B14F-4D97-AF65-F5344CB8AC3E}">
        <p14:creationId xmlns:p14="http://schemas.microsoft.com/office/powerpoint/2010/main" val="6131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t>Insights from the Sun hours analysis</a:t>
            </a:r>
          </a:p>
        </p:txBody>
      </p:sp>
      <p:pic>
        <p:nvPicPr>
          <p:cNvPr id="8" name="Picture 7">
            <a:extLst>
              <a:ext uri="{FF2B5EF4-FFF2-40B4-BE49-F238E27FC236}">
                <a16:creationId xmlns:a16="http://schemas.microsoft.com/office/drawing/2014/main" id="{CFA876F6-2C89-F308-3BB8-49B2DED48C2C}"/>
              </a:ext>
            </a:extLst>
          </p:cNvPr>
          <p:cNvPicPr>
            <a:picLocks noChangeAspect="1"/>
          </p:cNvPicPr>
          <p:nvPr/>
        </p:nvPicPr>
        <p:blipFill>
          <a:blip r:embed="rId3">
            <a:clrChange>
              <a:clrFrom>
                <a:srgbClr val="FFFFFF"/>
              </a:clrFrom>
              <a:clrTo>
                <a:srgbClr val="FFFFFF">
                  <a:alpha val="0"/>
                </a:srgbClr>
              </a:clrTo>
            </a:clrChange>
          </a:blip>
          <a:srcRect t="7416"/>
          <a:stretch/>
        </p:blipFill>
        <p:spPr>
          <a:xfrm>
            <a:off x="430212" y="1001462"/>
            <a:ext cx="11353800" cy="5733709"/>
          </a:xfrm>
          <a:prstGeom prst="rect">
            <a:avLst/>
          </a:prstGeom>
        </p:spPr>
      </p:pic>
    </p:spTree>
    <p:extLst>
      <p:ext uri="{BB962C8B-B14F-4D97-AF65-F5344CB8AC3E}">
        <p14:creationId xmlns:p14="http://schemas.microsoft.com/office/powerpoint/2010/main" val="1872854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Sun hours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61582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Run sun hours analysis. </a:t>
            </a: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Da</a:t>
            </a:r>
            <a:r>
              <a:rPr lang="en-US" dirty="0">
                <a:solidFill>
                  <a:srgbClr val="000000"/>
                </a:solidFill>
                <a:latin typeface="Arial" panose="020B0604020202020204" pitchFamily="34" charset="0"/>
              </a:rPr>
              <a:t>ta will show hours of sunlight on a surface</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916188" y="13880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3453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parameters for sun hours analysis simulation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93981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Set sun hours simulation parameters by selecting either:</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Entire model will run sun hours on every surface (other than the ground plane)</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Site limit will run sun hours only on objects in the site limit.</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742928" lvl="1"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718068" y="26110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83434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date for sun hours simulation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35531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rPr>
              <a:t>Set sun hours simulation parameters by selecting </a:t>
            </a:r>
            <a:r>
              <a:rPr lang="en-US" dirty="0">
                <a:solidFill>
                  <a:srgbClr val="000000"/>
                </a:solidFill>
                <a:latin typeface="Arial" panose="020B0604020202020204" pitchFamily="34" charset="0"/>
              </a:rPr>
              <a:t>a date, a good starting point would be</a:t>
            </a:r>
            <a:r>
              <a:rPr kumimoji="0" lang="en-US" sz="1800" u="none" strike="noStrike" kern="1200" cap="none" spc="0" normalizeH="0" baseline="0" noProof="0" dirty="0">
                <a:ln>
                  <a:noFill/>
                </a:ln>
                <a:solidFill>
                  <a:srgbClr val="000000"/>
                </a:solidFill>
                <a:effectLst/>
                <a:uLnTx/>
                <a:uFillTx/>
                <a:latin typeface="Arial" panose="020B0604020202020204" pitchFamily="34" charset="0"/>
              </a:rPr>
              <a:t>:</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Summer Solstice -  June 21. </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rPr>
              <a:t>Win</a:t>
            </a:r>
            <a:r>
              <a:rPr lang="en-US" dirty="0" err="1">
                <a:solidFill>
                  <a:srgbClr val="000000"/>
                </a:solidFill>
                <a:latin typeface="Arial" panose="020B0604020202020204" pitchFamily="34" charset="0"/>
              </a:rPr>
              <a:t>ter</a:t>
            </a:r>
            <a:r>
              <a:rPr lang="en-US" dirty="0">
                <a:solidFill>
                  <a:srgbClr val="000000"/>
                </a:solidFill>
                <a:latin typeface="Arial" panose="020B0604020202020204" pitchFamily="34" charset="0"/>
              </a:rPr>
              <a:t> Solstice – December 21.</a:t>
            </a:r>
          </a:p>
          <a:p>
            <a:pPr marL="742928" lvl="1" indent="-285750">
              <a:lnSpc>
                <a:spcPct val="150000"/>
              </a:lnSpc>
              <a:buFont typeface="Arial" panose="020B0604020202020204" pitchFamily="34" charset="0"/>
              <a:buChar char="•"/>
              <a:defRPr/>
            </a:pPr>
            <a:r>
              <a:rPr kumimoji="0" lang="en-US" u="none" strike="noStrike" kern="1200" cap="none" spc="0" normalizeH="0" baseline="0" noProof="0" dirty="0">
                <a:ln>
                  <a:noFill/>
                </a:ln>
                <a:solidFill>
                  <a:srgbClr val="000000"/>
                </a:solidFill>
                <a:effectLst/>
                <a:uLnTx/>
                <a:uFillTx/>
                <a:latin typeface="Arial" panose="020B0604020202020204" pitchFamily="34" charset="0"/>
              </a:rPr>
              <a:t>Equinox – September 22 or March 20.</a:t>
            </a:r>
          </a:p>
          <a:p>
            <a:pPr marL="742928" lvl="1"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641868" y="264156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67990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Run analysis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86232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Run analysis. </a:t>
            </a: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simulation will should take a few seconds, perhaps just over a minute to run</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lvl="1">
              <a:lnSpc>
                <a:spcPct val="150000"/>
              </a:lnSpc>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725688" y="285389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4006903"/>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8987</TotalTime>
  <Words>2081</Words>
  <Application>Microsoft Macintosh PowerPoint</Application>
  <PresentationFormat>Widescreen</PresentationFormat>
  <Paragraphs>214</Paragraphs>
  <Slides>44</Slides>
  <Notes>33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44</vt:i4>
      </vt:variant>
    </vt:vector>
  </HeadingPairs>
  <TitlesOfParts>
    <vt:vector size="55" baseType="lpstr">
      <vt:lpstr>Aptos</vt: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Insights from the Sun hours analysis</vt:lpstr>
      <vt:lpstr>Sun hours analysis</vt:lpstr>
      <vt:lpstr>Set parameters for sun hours analysis simulation</vt:lpstr>
      <vt:lpstr>Set date for sun hours simulation</vt:lpstr>
      <vt:lpstr>Run analysis</vt:lpstr>
      <vt:lpstr>View analysis result</vt:lpstr>
      <vt:lpstr>View analysis results</vt:lpstr>
      <vt:lpstr>Compare proposals in side-by-side view</vt:lpstr>
      <vt:lpstr>Compare proposals in side-by-side view</vt:lpstr>
      <vt:lpstr>Compare proposals in side-by-side view</vt:lpstr>
      <vt:lpstr>Compare proposals in side-by-side view</vt:lpstr>
      <vt:lpstr>PowerPoint Presentation</vt:lpstr>
      <vt:lpstr>Learning objectives</vt:lpstr>
      <vt:lpstr>Daylight potential</vt:lpstr>
      <vt:lpstr>Daylight Potential analysis</vt:lpstr>
      <vt:lpstr>Set the site limit</vt:lpstr>
      <vt:lpstr>Run sun hours analysis</vt:lpstr>
      <vt:lpstr>Set up comparison view</vt:lpstr>
      <vt:lpstr>Select simulations for analysis</vt:lpstr>
      <vt:lpstr>Observe the Daylight potential analysis</vt:lpstr>
      <vt:lpstr>PowerPoint Presentation</vt:lpstr>
      <vt:lpstr>Learning objectives</vt:lpstr>
      <vt:lpstr>Wind analysis</vt:lpstr>
      <vt:lpstr>Wind analysis</vt:lpstr>
      <vt:lpstr>Establish simulation area</vt:lpstr>
      <vt:lpstr>Study the comfort results</vt:lpstr>
      <vt:lpstr>Study the direction results</vt:lpstr>
      <vt:lpstr>Run the Detailed analysis</vt:lpstr>
      <vt:lpstr>Study the detailed analysis results</vt:lpstr>
      <vt:lpstr>Study the detailed analysis results</vt:lpstr>
      <vt:lpstr>Turn on Streamlines</vt:lpstr>
      <vt:lpstr>PowerPoint Presentation</vt:lpstr>
      <vt:lpstr>Learning objectives</vt:lpstr>
      <vt:lpstr>PowerPoint Presentation</vt:lpstr>
      <vt:lpstr>Run Microclimate analysis</vt:lpstr>
      <vt:lpstr>Select analysis area</vt:lpstr>
      <vt:lpstr>View the simulation data</vt:lpstr>
      <vt:lpstr>Establish month and time of day</vt:lpstr>
      <vt:lpstr>Label locations in the site layout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47</cp:revision>
  <cp:lastPrinted>2026-05-31T16:09:48Z</cp:lastPrinted>
  <dcterms:created xsi:type="dcterms:W3CDTF">2026-04-02T01:42:07Z</dcterms:created>
  <dcterms:modified xsi:type="dcterms:W3CDTF">2026-08-18T01:59:21Z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