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4"/>
  </p:notesMasterIdLst>
  <p:handoutMasterIdLst>
    <p:handoutMasterId r:id="rId35"/>
  </p:handoutMasterIdLst>
  <p:sldIdLst>
    <p:sldId id="829" r:id="rId7"/>
    <p:sldId id="953" r:id="rId8"/>
    <p:sldId id="952" r:id="rId9"/>
    <p:sldId id="826" r:id="rId10"/>
    <p:sldId id="944" r:id="rId11"/>
    <p:sldId id="945" r:id="rId12"/>
    <p:sldId id="946" r:id="rId13"/>
    <p:sldId id="947" r:id="rId14"/>
    <p:sldId id="948" r:id="rId15"/>
    <p:sldId id="949" r:id="rId16"/>
    <p:sldId id="950" r:id="rId17"/>
    <p:sldId id="951" r:id="rId18"/>
    <p:sldId id="954" r:id="rId19"/>
    <p:sldId id="955" r:id="rId20"/>
    <p:sldId id="956" r:id="rId21"/>
    <p:sldId id="957" r:id="rId22"/>
    <p:sldId id="958" r:id="rId23"/>
    <p:sldId id="959" r:id="rId24"/>
    <p:sldId id="960" r:id="rId25"/>
    <p:sldId id="962" r:id="rId26"/>
    <p:sldId id="963" r:id="rId27"/>
    <p:sldId id="964" r:id="rId28"/>
    <p:sldId id="965" r:id="rId29"/>
    <p:sldId id="966" r:id="rId30"/>
    <p:sldId id="967" r:id="rId31"/>
    <p:sldId id="968" r:id="rId32"/>
    <p:sldId id="939" r:id="rId33"/>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deo slides" id="{F51FDEA3-ECEC-4079-9A78-3D58F8ADA9AF}">
          <p14:sldIdLst>
            <p14:sldId id="829"/>
            <p14:sldId id="953"/>
            <p14:sldId id="952"/>
            <p14:sldId id="826"/>
            <p14:sldId id="944"/>
            <p14:sldId id="945"/>
            <p14:sldId id="946"/>
            <p14:sldId id="947"/>
            <p14:sldId id="948"/>
            <p14:sldId id="949"/>
            <p14:sldId id="950"/>
            <p14:sldId id="951"/>
            <p14:sldId id="954"/>
            <p14:sldId id="955"/>
            <p14:sldId id="956"/>
            <p14:sldId id="957"/>
            <p14:sldId id="958"/>
            <p14:sldId id="959"/>
            <p14:sldId id="960"/>
            <p14:sldId id="962"/>
            <p14:sldId id="963"/>
            <p14:sldId id="964"/>
            <p14:sldId id="965"/>
            <p14:sldId id="966"/>
            <p14:sldId id="967"/>
            <p14:sldId id="968"/>
            <p14:sldId id="939"/>
          </p14:sldIdLst>
        </p14:section>
      </p14:sectionLst>
    </p:ex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65" autoAdjust="0"/>
    <p:restoredTop sz="94795"/>
  </p:normalViewPr>
  <p:slideViewPr>
    <p:cSldViewPr snapToGrid="0">
      <p:cViewPr varScale="1">
        <p:scale>
          <a:sx n="120" d="100"/>
          <a:sy n="120" d="100"/>
        </p:scale>
        <p:origin x="984" y="192"/>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ial" panose="020B0604020202020204" pitchFamily="34" charset="0"/>
              </a:rPr>
              <a:t>8/17/26</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B73DB89-8C31-E547-9911-10E23883D61B}" type="datetimeFigureOut">
              <a:rPr lang="en-US" smtClean="0"/>
              <a:pPr/>
              <a:t>8/17/26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D4B7B3C-D26E-B544-A776-A3AE7A302913}" type="slidenum">
              <a:rPr lang="en-US" smtClean="0"/>
              <a:pPr/>
              <a:t>‹#›</a:t>
            </a:fld>
            <a:endParaRPr lang="en-US" dirty="0"/>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96797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51691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0216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18263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81364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433316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Why run multiple design options: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Creativity:</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Curation is a skill necessary to all designers, develop it (especially as AI tools continue to evolve). More options push our creativity, and increase value proposition to our clients. Developing multiple solutions allows for further understanding on problem solving as the design options are refined into a single solution.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Cost and Analysis: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Developing a series of options helps clarify the analysis by ensuring design performance data is not an anomaly, and clarifies the designer’s understanding of the site layout.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Evolution of Parameters: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It takes a series of tests, or design options, to begin understanding the site opportunities, parameters, problems and shortcomings regarding the potential of a site and site layout. Multiple options allows for the understanding of a trend, versus anomaly, and quite simply is part of a solid scientific process of investigation. </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Innovation: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Even if the first idea is the best idea, it still should be measured, understood, and evaluated not only with a measurable performance database (as is required by code), but also against the other formal configurations on the same site. Design is a balance of many factors including context, form, performance, function, community, connection, efficiency….and many more, that sometimes work together, and at times pull the design in different directions. </a:t>
            </a:r>
            <a:r>
              <a:rPr lang="en-US" sz="1800" kern="100">
                <a:effectLst/>
                <a:latin typeface="Aptos" panose="020B0004020202020204" pitchFamily="34" charset="0"/>
                <a:ea typeface="Aptos" panose="020B0004020202020204" pitchFamily="34" charset="0"/>
                <a:cs typeface="Times New Roman" panose="02020603050405020304" pitchFamily="18" charset="0"/>
              </a:rPr>
              <a:t>The process takes discernment and balance found through an iterative design process that builds innovative solutions. </a:t>
            </a:r>
          </a:p>
          <a:p>
            <a:endParaRPr lang="en-US"/>
          </a:p>
        </p:txBody>
      </p:sp>
      <p:sp>
        <p:nvSpPr>
          <p:cNvPr id="4" name="Slide Number Placeholder 3"/>
          <p:cNvSpPr>
            <a:spLocks noGrp="1"/>
          </p:cNvSpPr>
          <p:nvPr>
            <p:ph type="sldNum" sz="quarter" idx="5"/>
          </p:nvPr>
        </p:nvSpPr>
        <p:spPr/>
        <p:txBody>
          <a:bodyPr/>
          <a:lstStyle/>
          <a:p>
            <a:fld id="{AD4B7B3C-D26E-B544-A776-A3AE7A302913}" type="slidenum">
              <a:rPr lang="en-US" smtClean="0"/>
              <a:pPr/>
              <a:t>22</a:t>
            </a:fld>
            <a:endParaRPr lang="en-US"/>
          </a:p>
        </p:txBody>
      </p:sp>
    </p:spTree>
    <p:extLst>
      <p:ext uri="{BB962C8B-B14F-4D97-AF65-F5344CB8AC3E}">
        <p14:creationId xmlns:p14="http://schemas.microsoft.com/office/powerpoint/2010/main" val="1093947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34014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24</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221458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89934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26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56463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87010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7</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91031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8</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97301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58232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76168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51240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simulation </a:t>
            </a:r>
          </a:p>
        </p:txBody>
      </p:sp>
      <p:sp>
        <p:nvSpPr>
          <p:cNvPr id="4" name="Slide Number Placeholder 3"/>
          <p:cNvSpPr>
            <a:spLocks noGrp="1"/>
          </p:cNvSpPr>
          <p:nvPr>
            <p:ph type="sldNum" sz="quarter" idx="5"/>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AD4B7B3C-D26E-B544-A776-A3AE7A302913}"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12</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04191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4B7B3C-D26E-B544-A776-A3AE7A302913}" type="slidenum">
              <a:rPr lang="en-US" smtClean="0"/>
              <a:pPr/>
              <a:t>14</a:t>
            </a:fld>
            <a:endParaRPr lang="en-US"/>
          </a:p>
        </p:txBody>
      </p:sp>
    </p:spTree>
    <p:extLst>
      <p:ext uri="{BB962C8B-B14F-4D97-AF65-F5344CB8AC3E}">
        <p14:creationId xmlns:p14="http://schemas.microsoft.com/office/powerpoint/2010/main" val="4223168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ial" panose="020B0604020202020204" pitchFamily="34" charset="0"/>
              </a:defRPr>
            </a:lvl1pPr>
          </a:lstStyle>
          <a:p>
            <a:r>
              <a:rPr lang="en-US" dirty="0"/>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Arial" panose="020B0604020202020204" pitchFamily="34" charset="0"/>
                <a:ea typeface="Artifakt Legend Ofc" panose="020B0504010101010104" pitchFamily="34" charset="0"/>
                <a:cs typeface="Artifakt Legend Ofc" panose="020B0504010101010104" pitchFamily="34" charset="0"/>
              </a:defRPr>
            </a:lvl1pPr>
          </a:lstStyle>
          <a:p>
            <a:r>
              <a:rPr lang="en-US" dirty="0"/>
              <a:t>Click to add</a:t>
            </a:r>
            <a:br>
              <a:rPr lang="en-US" dirty="0"/>
            </a:br>
            <a:r>
              <a:rPr lang="en-US" dirty="0"/>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07AF06F7-B096-493B-B1B0-C96E279B1CF6}"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dirty="0">
                <a:latin typeface="Arial" panose="020B0604020202020204" pitchFamily="34" charset="0"/>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b="1" i="0"/>
            </a:lvl1pPr>
          </a:lstStyle>
          <a:p>
            <a:pPr lvl="0"/>
            <a:r>
              <a:rPr lang="en-US" dirty="0"/>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r>
              <a:rPr lang="en-US" dirty="0"/>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b="1" i="0"/>
            </a:lvl1pPr>
          </a:lstStyle>
          <a:p>
            <a:r>
              <a:rPr lang="en-US" dirty="0"/>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ial" panose="020B0604020202020204" pitchFamily="34" charset="0"/>
              </a:defRPr>
            </a:lvl1pPr>
          </a:lstStyle>
          <a:p>
            <a:r>
              <a:rPr lang="en-US" dirty="0"/>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ial" panose="020B0604020202020204" pitchFamily="34" charset="0"/>
              </a:defRPr>
            </a:lvl1pPr>
          </a:lstStyle>
          <a:p>
            <a:r>
              <a:rPr lang="en-US" dirty="0"/>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Arial" panose="020B0604020202020204" pitchFamily="34" charset="0"/>
                <a:ea typeface="Artifakt Legend" panose="020B0503050000020004" pitchFamily="34" charset="77"/>
              </a:defRPr>
            </a:lvl1pPr>
          </a:lstStyle>
          <a:p>
            <a:r>
              <a:rPr lang="en-US" dirty="0"/>
              <a:t>Click to add</a:t>
            </a:r>
            <a:br>
              <a:rPr lang="en-US" dirty="0"/>
            </a:br>
            <a:r>
              <a:rPr lang="en-US" dirty="0"/>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07AF06F7-B096-493B-B1B0-C96E279B1CF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b="1" i="0"/>
            </a:lvl1pPr>
          </a:lstStyle>
          <a:p>
            <a:r>
              <a:rPr lang="en-US" dirty="0"/>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i="0">
                <a:solidFill>
                  <a:schemeClr val="tx1"/>
                </a:solidFill>
                <a:latin typeface="Arial" panose="020B0604020202020204" pitchFamily="34" charset="0"/>
              </a:defRPr>
            </a:lvl1pPr>
          </a:lstStyle>
          <a:p>
            <a:pPr lvl="0"/>
            <a:r>
              <a:rPr lang="en-US" dirty="0"/>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ial" panose="020B0604020202020204" pitchFamily="34" charset="0"/>
              </a:defRPr>
            </a:lvl1pPr>
          </a:lstStyle>
          <a:p>
            <a:endParaRPr lang="en-US" dirty="0"/>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tx1"/>
                </a:solidFill>
                <a:latin typeface="Arial" panose="020B0604020202020204" pitchFamily="34" charset="0"/>
              </a:defRPr>
            </a:lvl1pPr>
          </a:lstStyle>
          <a:p>
            <a:pPr lvl="0"/>
            <a:r>
              <a:rPr lang="en-US" dirty="0"/>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lvl1pPr>
          </a:lstStyle>
          <a:p>
            <a:r>
              <a:rPr lang="en-US" dirty="0"/>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dirty="0">
              <a:latin typeface="Arial" panose="020B0604020202020204" pitchFamily="34" charset="0"/>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b="1" i="0"/>
            </a:lvl1pPr>
          </a:lstStyle>
          <a:p>
            <a:r>
              <a:rPr lang="en-US" dirty="0"/>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dirty="0">
              <a:latin typeface="Arial" panose="020B0604020202020204" pitchFamily="34" charset="0"/>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b="1" i="0"/>
            </a:lvl1pPr>
          </a:lstStyle>
          <a:p>
            <a:r>
              <a:rPr lang="en-US" dirty="0"/>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br>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ial" panose="020B0604020202020204" pitchFamily="34" charset="0"/>
                <a:ea typeface="Artifakt Element" panose="020B0503050000020004" pitchFamily="34" charset="77"/>
                <a:cs typeface="+mn-cs"/>
              </a:rPr>
              <a:t>2026</a:t>
            </a:fld>
            <a:r>
              <a:rPr lang="en-US" sz="900" b="0" i="0" kern="1200" dirty="0">
                <a:solidFill>
                  <a:schemeClr val="bg1">
                    <a:lumMod val="65000"/>
                  </a:schemeClr>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ial" panose="020B0604020202020204" pitchFamily="34" charset="0"/>
              </a:defRPr>
            </a:lvl1pPr>
          </a:lstStyle>
          <a:p>
            <a:r>
              <a:rPr lang="en-US" dirty="0"/>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ial" panose="020B0604020202020204" pitchFamily="34" charset="0"/>
              </a:defRPr>
            </a:lvl1pPr>
          </a:lstStyle>
          <a:p>
            <a:r>
              <a:rPr lang="en-US" dirty="0"/>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b="1" i="0"/>
            </a:lvl1pPr>
          </a:lstStyle>
          <a:p>
            <a:pPr lvl="0"/>
            <a:r>
              <a:rPr lang="en-US" dirty="0"/>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b="1" i="0"/>
            </a:lvl1pPr>
          </a:lstStyle>
          <a:p>
            <a:pPr lvl="0"/>
            <a:r>
              <a:rPr lang="en-US" dirty="0"/>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b="1" i="0"/>
            </a:lvl1pPr>
          </a:lstStyle>
          <a:p>
            <a:pPr lvl="0"/>
            <a:r>
              <a:rPr lang="en-US" dirty="0"/>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b="1" i="0"/>
            </a:lvl1pPr>
          </a:lstStyle>
          <a:p>
            <a:pPr lvl="0"/>
            <a:r>
              <a:rPr lang="en-US" dirty="0"/>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solidFill>
                  <a:schemeClr val="bg1"/>
                </a:solidFill>
              </a:defRPr>
            </a:lvl1pPr>
          </a:lstStyle>
          <a:p>
            <a:pPr lvl="0"/>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accent6"/>
                </a:solidFill>
                <a:latin typeface="Arial" panose="020B0604020202020204" pitchFamily="34" charset="0"/>
              </a:rPr>
              <a:t>© </a:t>
            </a:r>
            <a:fld id="{0DBEA3F7-58FD-4F83-8E60-9B5066D26E86}"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ial" panose="020B0604020202020204" pitchFamily="34" charset="0"/>
              </a:defRPr>
            </a:lvl1pPr>
          </a:lstStyle>
          <a:p>
            <a:endParaRPr lang="en-US" dirty="0"/>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ial" panose="020B0604020202020204" pitchFamily="34" charset="0"/>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dirty="0"/>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i="0">
                <a:latin typeface="Arial" panose="020B0604020202020204" pitchFamily="34" charset="0"/>
              </a:defRPr>
            </a:lvl1pPr>
          </a:lstStyle>
          <a:p>
            <a:pPr lvl="0"/>
            <a:r>
              <a:rPr lang="en-US" dirty="0"/>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b="1" i="0"/>
            </a:lvl1pPr>
          </a:lstStyle>
          <a:p>
            <a:pPr lvl="0"/>
            <a:r>
              <a:rPr lang="en-US" dirty="0"/>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ial" panose="020B0604020202020204" pitchFamily="34" charset="0"/>
              </a:defRPr>
            </a:lvl1pPr>
          </a:lstStyle>
          <a:p>
            <a:endParaRPr lang="en-US" dirty="0"/>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dirty="0">
              <a:latin typeface="Arial" panose="020B0604020202020204" pitchFamily="34" charset="0"/>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ial" panose="020B0604020202020204" pitchFamily="34" charset="0"/>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ial" panose="020B0604020202020204" pitchFamily="34" charset="0"/>
              </a:defRPr>
            </a:lvl1pPr>
          </a:lstStyle>
          <a:p>
            <a:endParaRPr lang="en-US" dirty="0"/>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b="1" i="0"/>
            </a:lvl1pPr>
          </a:lstStyle>
          <a:p>
            <a:pPr lvl="0"/>
            <a:r>
              <a:rPr lang="en-US" dirty="0"/>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i="0">
                <a:solidFill>
                  <a:schemeClr val="tx1"/>
                </a:solidFill>
                <a:latin typeface="Arial" panose="020B0604020202020204" pitchFamily="34" charset="0"/>
              </a:defRPr>
            </a:lvl1pPr>
          </a:lstStyle>
          <a:p>
            <a:pPr lvl="0"/>
            <a:r>
              <a:rPr lang="en-US" dirty="0"/>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ial" panose="020B0604020202020204" pitchFamily="34" charset="0"/>
              </a:defRPr>
            </a:lvl1pPr>
          </a:lstStyle>
          <a:p>
            <a:pPr lvl="0"/>
            <a:r>
              <a:rPr lang="en-US" dirty="0"/>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ial" panose="020B0604020202020204" pitchFamily="34" charset="0"/>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dirty="0"/>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ial" panose="020B0604020202020204" pitchFamily="34" charset="0"/>
              </a:defRPr>
            </a:lvl1pPr>
          </a:lstStyle>
          <a:p>
            <a:endParaRPr lang="en-US" dirty="0"/>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a:solidFill>
                  <a:schemeClr val="bg1"/>
                </a:solidFill>
                <a:latin typeface="Arial" panose="020B0604020202020204" pitchFamily="34" charset="0"/>
              </a:defRPr>
            </a:lvl1pPr>
          </a:lstStyle>
          <a:p>
            <a:pPr lvl="0"/>
            <a:r>
              <a:rPr lang="en-US" dirty="0"/>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b="1" i="0">
                <a:solidFill>
                  <a:schemeClr val="tx1"/>
                </a:solidFill>
              </a:defRPr>
            </a:lvl1pPr>
          </a:lstStyle>
          <a:p>
            <a:pPr lvl="0"/>
            <a:r>
              <a:rPr lang="en-US" dirty="0"/>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ial" panose="020B0604020202020204" pitchFamily="34" charset="0"/>
              </a:defRPr>
            </a:lvl1pPr>
            <a:lvl2pPr>
              <a:buClr>
                <a:schemeClr val="tx1"/>
              </a:buClr>
              <a:defRPr b="0" i="0">
                <a:solidFill>
                  <a:schemeClr val="tx1"/>
                </a:solidFill>
                <a:latin typeface="Arial" panose="020B0604020202020204" pitchFamily="34" charset="0"/>
              </a:defRPr>
            </a:lvl2pPr>
            <a:lvl3pPr>
              <a:buClr>
                <a:schemeClr val="tx1"/>
              </a:buClr>
              <a:defRPr b="0" i="0">
                <a:solidFill>
                  <a:schemeClr val="tx1"/>
                </a:solidFill>
                <a:latin typeface="Arial" panose="020B0604020202020204" pitchFamily="34" charset="0"/>
              </a:defRPr>
            </a:lvl3pPr>
            <a:lvl4pPr>
              <a:buClr>
                <a:schemeClr val="tx1"/>
              </a:buClr>
              <a:defRPr b="0" i="0">
                <a:solidFill>
                  <a:schemeClr val="tx1"/>
                </a:solidFill>
                <a:latin typeface="Arial" panose="020B0604020202020204" pitchFamily="34" charset="0"/>
              </a:defRPr>
            </a:lvl4pPr>
            <a:lvl5pPr>
              <a:buClr>
                <a:schemeClr val="tx1"/>
              </a:buClr>
              <a:defRPr b="0" i="0">
                <a:solidFill>
                  <a:schemeClr val="tx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ial" panose="020B0604020202020204" pitchFamily="34" charset="0"/>
              </a:defRPr>
            </a:lvl1pPr>
            <a:lvl2pPr>
              <a:buClr>
                <a:schemeClr val="bg1"/>
              </a:buClr>
              <a:defRPr b="0" i="0">
                <a:solidFill>
                  <a:schemeClr val="bg1"/>
                </a:solidFill>
                <a:latin typeface="Arial" panose="020B0604020202020204" pitchFamily="34" charset="0"/>
              </a:defRPr>
            </a:lvl2pPr>
            <a:lvl3pPr>
              <a:buClr>
                <a:schemeClr val="bg1"/>
              </a:buClr>
              <a:defRPr b="0" i="0">
                <a:solidFill>
                  <a:schemeClr val="bg1"/>
                </a:solidFill>
                <a:latin typeface="Arial" panose="020B0604020202020204" pitchFamily="34" charset="0"/>
              </a:defRPr>
            </a:lvl3pPr>
            <a:lvl4pPr>
              <a:buClr>
                <a:schemeClr val="bg1"/>
              </a:buClr>
              <a:defRPr b="0" i="0">
                <a:solidFill>
                  <a:schemeClr val="bg1"/>
                </a:solidFill>
                <a:latin typeface="Arial" panose="020B0604020202020204" pitchFamily="34" charset="0"/>
              </a:defRPr>
            </a:lvl4pPr>
            <a:lvl5pPr>
              <a:buClr>
                <a:schemeClr val="bg1"/>
              </a:buClr>
              <a:defRPr b="0" i="0">
                <a:solidFill>
                  <a:schemeClr val="bg1"/>
                </a:solidFill>
                <a:latin typeface="Arial" panose="020B0604020202020204" pitchFamily="34" charset="0"/>
              </a:defRPr>
            </a:lvl5p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i="0">
                <a:solidFill>
                  <a:schemeClr val="bg1"/>
                </a:solidFill>
                <a:latin typeface="Arial" panose="020B0604020202020204" pitchFamily="34" charset="0"/>
              </a:defRPr>
            </a:lvl1pPr>
          </a:lstStyle>
          <a:p>
            <a:pPr lvl="0"/>
            <a:r>
              <a:rPr lang="en-US" dirty="0"/>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ial" panose="020B0604020202020204" pitchFamily="34" charset="0"/>
              </a:defRPr>
            </a:lvl1pPr>
          </a:lstStyle>
          <a:p>
            <a:fld id="{D425CD52-4183-C145-916A-AE90310D9D4E}" type="slidenum">
              <a:rPr lang="en-US" smtClean="0"/>
              <a:pPr/>
              <a:t>‹#›</a:t>
            </a:fld>
            <a:endParaRPr lang="en-US" dirty="0"/>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b="1" i="0"/>
            </a:lvl1pPr>
          </a:lstStyle>
          <a:p>
            <a:r>
              <a:rPr lang="en-US" dirty="0"/>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ial" panose="020B0604020202020204" pitchFamily="34" charset="0"/>
              </a:defRPr>
            </a:lvl1pPr>
          </a:lstStyle>
          <a:p>
            <a:endParaRPr lang="en-US" dirty="0"/>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ial" panose="020B060402020202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b="1" i="0"/>
            </a:lvl1pPr>
          </a:lstStyle>
          <a:p>
            <a:r>
              <a:rPr lang="en-US" dirty="0"/>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ial" panose="020B0604020202020204" pitchFamily="34" charset="0"/>
              </a:defRPr>
            </a:lvl1pPr>
          </a:lstStyle>
          <a:p>
            <a:r>
              <a:rPr lang="en-US" dirty="0"/>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ial" panose="020B0604020202020204" pitchFamily="34" charset="0"/>
              </a:defRPr>
            </a:lvl1pPr>
            <a:lvl2pPr>
              <a:defRPr sz="1200"/>
            </a:lvl2pPr>
            <a:lvl3pPr>
              <a:defRPr sz="1200"/>
            </a:lvl3pPr>
            <a:lvl4pPr>
              <a:defRPr sz="1200"/>
            </a:lvl4pPr>
            <a:lvl5pPr>
              <a:defRPr sz="1200"/>
            </a:lvl5pPr>
          </a:lstStyle>
          <a:p>
            <a:r>
              <a:rPr lang="en-US" dirty="0"/>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b="1" i="0"/>
            </a:lvl1pPr>
          </a:lstStyle>
          <a:p>
            <a:r>
              <a:rPr lang="en-US" dirty="0"/>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ial" panose="020B0604020202020204" pitchFamily="34" charset="0"/>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dirty="0"/>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dirty="0">
                <a:solidFill>
                  <a:schemeClr val="accent6"/>
                </a:solidFill>
                <a:latin typeface="Arial" panose="020B06040202020202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dirty="0">
                <a:solidFill>
                  <a:schemeClr val="accent6"/>
                </a:solidFill>
                <a:latin typeface="Arial" panose="020B0604020202020204" pitchFamily="34" charset="0"/>
                <a:ea typeface="Artifakt Element" panose="020B0503050000020004" pitchFamily="34" charset="77"/>
                <a:cs typeface="+mn-cs"/>
              </a:rPr>
            </a:br>
            <a:r>
              <a:rPr lang="en-US" sz="900" b="0" i="0" kern="1200" dirty="0">
                <a:solidFill>
                  <a:schemeClr val="accent6"/>
                </a:solidFill>
                <a:latin typeface="Arial" panose="020B06040202020202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ial" panose="020B0604020202020204" pitchFamily="34" charset="0"/>
                <a:ea typeface="Artifakt Element" panose="020B0503050000020004" pitchFamily="34" charset="77"/>
                <a:cs typeface="+mn-cs"/>
              </a:rPr>
              <a:t>2026</a:t>
            </a:fld>
            <a:r>
              <a:rPr lang="en-US" sz="900" b="0" i="0" kern="1200" dirty="0">
                <a:solidFill>
                  <a:schemeClr val="accent6"/>
                </a:solidFill>
                <a:latin typeface="Arial" panose="020B06040202020202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a:t>
            </a:r>
            <a:br>
              <a:rPr lang="en-US" dirty="0"/>
            </a:br>
            <a:r>
              <a:rPr lang="en-US" dirty="0"/>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ial" panose="020B0604020202020204" pitchFamily="34" charset="0"/>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dirty="0"/>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dirty="0">
                <a:solidFill>
                  <a:schemeClr val="tx2"/>
                </a:solidFill>
                <a:latin typeface="Arial" panose="020B0604020202020204" pitchFamily="34" charset="0"/>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lvl1pPr>
          </a:lstStyle>
          <a:p>
            <a:r>
              <a:rPr lang="en-US" dirty="0"/>
              <a:t>Click to add</a:t>
            </a:r>
            <a:br>
              <a:rPr lang="en-US" dirty="0"/>
            </a:br>
            <a:r>
              <a:rPr lang="en-US" dirty="0"/>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tx2"/>
                </a:solidFill>
                <a:latin typeface="Arial" panose="020B0604020202020204" pitchFamily="34" charset="0"/>
              </a:rPr>
              <a:t>© </a:t>
            </a:r>
            <a:fld id="{9AAC730D-C093-4AEA-A84A-0558CE5E66AD}" type="datetimeyyyy">
              <a:rPr lang="en-US" sz="800" b="0" i="0" smtClean="0">
                <a:solidFill>
                  <a:schemeClr val="tx2"/>
                </a:solidFill>
                <a:latin typeface="Arial" panose="020B0604020202020204" pitchFamily="34" charset="0"/>
              </a:rPr>
              <a:t>2026</a:t>
            </a:fld>
            <a:r>
              <a:rPr lang="en-US" sz="800" b="0" i="0" dirty="0">
                <a:solidFill>
                  <a:schemeClr val="tx2"/>
                </a:solidFill>
                <a:latin typeface="Arial" panose="020B0604020202020204" pitchFamily="34" charset="0"/>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ial" panose="020B0604020202020204" pitchFamily="34" charset="0"/>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b="1" i="0">
                <a:solidFill>
                  <a:schemeClr val="bg1"/>
                </a:solidFill>
              </a:defRPr>
            </a:lvl1pPr>
          </a:lstStyle>
          <a:p>
            <a:r>
              <a:rPr lang="en-US" dirty="0"/>
              <a:t>Click to add</a:t>
            </a:r>
            <a:br>
              <a:rPr lang="en-US" dirty="0"/>
            </a:br>
            <a:r>
              <a:rPr lang="en-US" dirty="0"/>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ial" panose="020B0604020202020204" pitchFamily="34" charset="0"/>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dirty="0"/>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dirty="0">
                <a:solidFill>
                  <a:schemeClr val="accent6"/>
                </a:solidFill>
                <a:latin typeface="Arial" panose="020B0604020202020204" pitchFamily="34" charset="0"/>
              </a:rPr>
              <a:t>© </a:t>
            </a:r>
            <a:fld id="{9AAC730D-C093-4AEA-A84A-0558CE5E66AD}" type="datetimeyyyy">
              <a:rPr lang="en-US" sz="800" b="0" i="0" smtClean="0">
                <a:solidFill>
                  <a:schemeClr val="accent6"/>
                </a:solidFill>
                <a:latin typeface="Arial" panose="020B0604020202020204" pitchFamily="34" charset="0"/>
              </a:rPr>
              <a:t>2026</a:t>
            </a:fld>
            <a:r>
              <a:rPr lang="en-US" sz="800" b="0" i="0" dirty="0">
                <a:solidFill>
                  <a:schemeClr val="accent6"/>
                </a:solidFill>
                <a:latin typeface="Arial" panose="020B0604020202020204" pitchFamily="34" charset="0"/>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dirty="0">
              <a:latin typeface="Arial" panose="020B0604020202020204" pitchFamily="34" charset="0"/>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Arial" panose="020B0604020202020204" pitchFamily="34" charset="0"/>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dirty="0">
              <a:latin typeface="Arial" panose="020B0604020202020204" pitchFamily="34" charset="0"/>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dirty="0">
                <a:latin typeface="Arial" panose="020B0604020202020204" pitchFamily="34" charset="0"/>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Arial" panose="020B0604020202020204" pitchFamily="34" charset="0"/>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dirty="0"/>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ial" panose="020B0604020202020204" pitchFamily="34" charset="0"/>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dirty="0"/>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ial" panose="020B0604020202020204" pitchFamily="34" charset="0"/>
              </a:defRPr>
            </a:lvl1pPr>
          </a:lstStyle>
          <a:p>
            <a:r>
              <a:rPr lang="en-US" dirty="0"/>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ial" panose="020B0604020202020204" pitchFamily="34" charset="0"/>
              </a:defRPr>
            </a:lvl1pPr>
          </a:lstStyle>
          <a:p>
            <a:r>
              <a:rPr lang="en-US" dirty="0"/>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ial" panose="020B0604020202020204" pitchFamily="34" charset="0"/>
              </a:defRPr>
            </a:lvl1pPr>
          </a:lstStyle>
          <a:p>
            <a:fld id="{D425CD52-4183-C145-916A-AE90310D9D4E}" type="slidenum">
              <a:rPr lang="en-US" smtClean="0"/>
              <a:pPr/>
              <a:t>‹#›</a:t>
            </a:fld>
            <a:endParaRPr lang="en-US" dirty="0"/>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ial" panose="020B0604020202020204" pitchFamily="34" charset="0"/>
                <a:ea typeface="Arial" panose="020B0604020202020204" pitchFamily="34" charset="0"/>
                <a:cs typeface="+mn-cs"/>
              </a:defRPr>
            </a:lvl1pPr>
          </a:lstStyle>
          <a:p>
            <a:r>
              <a:rPr lang="en-US" dirty="0"/>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dirty="0"/>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dirty="0"/>
              <a:t>Click to add 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ial" panose="020B0604020202020204" pitchFamily="34" charset="0"/>
              </a:defRPr>
            </a:lvl1pPr>
          </a:lstStyle>
          <a:p>
            <a:fld id="{D425CD52-4183-C145-916A-AE90310D9D4E}" type="slidenum">
              <a:rPr lang="en-US" smtClean="0"/>
              <a:pPr/>
              <a:t>‹#›</a:t>
            </a:fld>
            <a:endParaRPr lang="en-US" dirty="0"/>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ial" panose="020B0604020202020204" pitchFamily="34" charset="0"/>
                <a:ea typeface="Arial" panose="020B0604020202020204" pitchFamily="34" charset="0"/>
                <a:cs typeface="+mn-cs"/>
              </a:defRPr>
            </a:lvl1pPr>
          </a:lstStyle>
          <a:p>
            <a:r>
              <a:rPr lang="en-US" dirty="0"/>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Arial" panose="020B0604020202020204" pitchFamily="34" charset="0"/>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ial" panose="020B0604020202020204" pitchFamily="34" charset="0"/>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ial" panose="020B0604020202020204" pitchFamily="34" charset="0"/>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ial" panose="020B0604020202020204" pitchFamily="34" charset="0"/>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ial" panose="020B0604020202020204" pitchFamily="34" charset="0"/>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Develop variables and </a:t>
            </a:r>
            <a:r>
              <a:rPr lang="en-US" sz="5400" spc="100">
                <a:solidFill>
                  <a:schemeClr val="bg1"/>
                </a:solidFill>
                <a:latin typeface="Arial" panose="020B0604020202020204" pitchFamily="34" charset="0"/>
                <a:ea typeface="Artifakt Legend" panose="020B0503050000020004" pitchFamily="34" charset="77"/>
              </a:rPr>
              <a:t>proposals lecture</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Upload OBJ file from your computer</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3"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1715791"/>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Click the Import button to navigate to the files on your computer to upload to Forma Site Design.</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8368720" y="207137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16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Establish OBJ Import Settings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3"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11519"/>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ea typeface="+mn-ea"/>
                <a:cs typeface="Arial" panose="020B0604020202020204" pitchFamily="34" charset="0"/>
              </a:rPr>
              <a:t>Set </a:t>
            </a:r>
            <a:r>
              <a:rPr lang="en-US" dirty="0">
                <a:solidFill>
                  <a:srgbClr val="000000"/>
                </a:solidFill>
                <a:latin typeface="Arial" panose="020B0604020202020204" pitchFamily="34" charset="0"/>
                <a:cs typeface="Arial" panose="020B0604020202020204" pitchFamily="34" charset="0"/>
              </a:rPr>
              <a:t>the base units to Feet.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 Rotate.</a:t>
            </a:r>
          </a:p>
          <a:p>
            <a:pPr lvl="1">
              <a:lnSpc>
                <a:spcPct val="150000"/>
              </a:lnSpc>
              <a:defRPr/>
            </a:pPr>
            <a:r>
              <a:rPr lang="en-US" dirty="0">
                <a:solidFill>
                  <a:srgbClr val="000000"/>
                </a:solidFill>
                <a:latin typeface="Arial" panose="020B0604020202020204" pitchFamily="34" charset="0"/>
                <a:cs typeface="Arial" panose="020B0604020202020204" pitchFamily="34" charset="0"/>
              </a:rPr>
              <a:t>OBJ uses an XYZ axis with XZ on the ground plane, Rotate will align XZ on the ground plane, Y as vertical. </a:t>
            </a:r>
          </a:p>
          <a:p>
            <a:pPr marL="342900" indent="-342900">
              <a:lnSpc>
                <a:spcPct val="150000"/>
              </a:lnSpc>
              <a:buFont typeface="+mj-lt"/>
              <a:buAutoNum type="arabicPeriod"/>
              <a:defRPr/>
            </a:pPr>
            <a:r>
              <a:rPr lang="en-US" dirty="0">
                <a:solidFill>
                  <a:srgbClr val="000000"/>
                </a:solidFill>
                <a:latin typeface="Arial" panose="020B0604020202020204" pitchFamily="34" charset="0"/>
                <a:cs typeface="Arial" panose="020B0604020202020204" pitchFamily="34" charset="0"/>
              </a:rPr>
              <a:t>Select Save and close to load the object into the </a:t>
            </a:r>
            <a:r>
              <a:rPr lang="en-US" b="1" i="1" dirty="0">
                <a:solidFill>
                  <a:srgbClr val="000000"/>
                </a:solidFill>
                <a:latin typeface="Arial" panose="020B0604020202020204" pitchFamily="34" charset="0"/>
                <a:cs typeface="Arial" panose="020B0604020202020204" pitchFamily="34" charset="0"/>
              </a:rPr>
              <a:t>Site</a:t>
            </a:r>
            <a:r>
              <a:rPr lang="en-US" b="1"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Library.</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6388617" y="207137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0D0BE48A-BDDD-26CF-AB95-6841B15F6FDA}"/>
              </a:ext>
            </a:extLst>
          </p:cNvPr>
          <p:cNvSpPr/>
          <p:nvPr/>
        </p:nvSpPr>
        <p:spPr>
          <a:xfrm rot="7200000">
            <a:off x="6303098" y="261318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B095D157-2BC5-35D4-5C89-AD5399C76754}"/>
              </a:ext>
            </a:extLst>
          </p:cNvPr>
          <p:cNvSpPr/>
          <p:nvPr/>
        </p:nvSpPr>
        <p:spPr>
          <a:xfrm rot="16200000">
            <a:off x="9422365" y="141462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37284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Upload geometry to Forma Site Design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3" y="1315638"/>
            <a:ext cx="8368772" cy="4712343"/>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5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Left-click your object in the Library</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Left-click where you want the object to be placed in the site proposal.</a:t>
            </a:r>
          </a:p>
          <a:p>
            <a:pPr marR="0" lvl="0" algn="l" defTabSz="914354" rtl="0" eaLnBrk="1" fontAlgn="auto" latinLnBrk="0" hangingPunct="1">
              <a:lnSpc>
                <a:spcPct val="150000"/>
              </a:lnSpc>
              <a:spcBef>
                <a:spcPts val="0"/>
              </a:spcBef>
              <a:spcAft>
                <a:spcPts val="0"/>
              </a:spcAft>
              <a:buClrTx/>
              <a:buSzTx/>
              <a:tabLst/>
              <a:defRPr/>
            </a:pPr>
            <a:r>
              <a:rPr lang="en-US" b="1" i="1" dirty="0">
                <a:solidFill>
                  <a:srgbClr val="000000"/>
                </a:solidFill>
                <a:latin typeface="Arial" panose="020B0604020202020204" pitchFamily="34" charset="0"/>
                <a:cs typeface="Arial" panose="020B0604020202020204" pitchFamily="34" charset="0"/>
              </a:rPr>
              <a:t>NOTE: </a:t>
            </a:r>
            <a:r>
              <a:rPr lang="en-US" i="1" dirty="0">
                <a:solidFill>
                  <a:srgbClr val="000000"/>
                </a:solidFill>
                <a:latin typeface="Arial" panose="020B0604020202020204" pitchFamily="34" charset="0"/>
                <a:cs typeface="Arial" panose="020B0604020202020204" pitchFamily="34" charset="0"/>
              </a:rPr>
              <a:t>This same process will work with OBJ files from most any platform!</a:t>
            </a: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4961101" y="19990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B095D157-2BC5-35D4-5C89-AD5399C76754}"/>
              </a:ext>
            </a:extLst>
          </p:cNvPr>
          <p:cNvSpPr/>
          <p:nvPr/>
        </p:nvSpPr>
        <p:spPr>
          <a:xfrm rot="16200000">
            <a:off x="5823971" y="276162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21533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Add site elements</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144191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lecture,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Develop imagery to convey how a human will experience the site. </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Use the Surface tool to communicate site elements like green spaces, parks, water retention, etc.</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Use the Surface Parking tool.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2149386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Add a surface for spatial evaluation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277820"/>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Generic – Surface. This tool will allow you to create custom spaces on the </a:t>
            </a:r>
            <a:r>
              <a:rPr lang="en-US" dirty="0">
                <a:solidFill>
                  <a:srgbClr val="000000"/>
                </a:solidFill>
                <a:latin typeface="Arial" panose="020B0604020202020204" pitchFamily="34" charset="0"/>
                <a:cs typeface="Arial" panose="020B0604020202020204" pitchFamily="34" charset="0"/>
              </a:rPr>
              <a:t>ground plane for:</a:t>
            </a:r>
          </a:p>
          <a:p>
            <a:pPr marL="742928" lvl="1" indent="-285750">
              <a:lnSpc>
                <a:spcPct val="150000"/>
              </a:lnSpc>
              <a:buFont typeface="Arial" panose="020B0604020202020204" pitchFamily="34" charset="0"/>
              <a:buChar char="•"/>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Data metrics</a:t>
            </a:r>
          </a:p>
          <a:p>
            <a:pPr marL="742928" lvl="1" indent="-285750">
              <a:lnSpc>
                <a:spcPct val="150000"/>
              </a:lnSpc>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Visualization</a:t>
            </a:r>
          </a:p>
          <a:p>
            <a:pPr marL="742928" lvl="1" indent="-285750">
              <a:lnSpc>
                <a:spcPct val="150000"/>
              </a:lnSpc>
              <a:buFont typeface="Arial" panose="020B0604020202020204" pitchFamily="34" charset="0"/>
              <a:buChar char="•"/>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Spatial programming</a:t>
            </a: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8075741" y="176950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077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Create a generic surface</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9719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ea typeface="+mn-ea"/>
                <a:cs typeface="Arial" panose="020B0604020202020204" pitchFamily="34" charset="0"/>
              </a:rPr>
              <a:t>Trace </a:t>
            </a:r>
            <a:r>
              <a:rPr lang="en-US" dirty="0">
                <a:solidFill>
                  <a:srgbClr val="000000"/>
                </a:solidFill>
                <a:latin typeface="Arial" panose="020B0604020202020204" pitchFamily="34" charset="0"/>
                <a:cs typeface="Arial" panose="020B0604020202020204" pitchFamily="34" charset="0"/>
              </a:rPr>
              <a:t>surface shape with left clicks. Click enter on your keyboard to close the surface shape.</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Surface area and function will be displayed under Area metrics on the right panel.</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9671573" y="382378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AA7DF1B-42E6-9E1D-AB19-610048816F64}"/>
              </a:ext>
            </a:extLst>
          </p:cNvPr>
          <p:cNvSpPr/>
          <p:nvPr/>
        </p:nvSpPr>
        <p:spPr>
          <a:xfrm rot="16200000">
            <a:off x="9614301" y="446580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41747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Modify a surface</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5043688"/>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ea typeface="+mn-ea"/>
                <a:cs typeface="Arial" panose="020B0604020202020204" pitchFamily="34" charset="0"/>
              </a:rPr>
              <a:t>Select Unspecified by Surface function.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Click the plus sign in Settings to add a new function.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Name the function.</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Select Apply changes.</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Modify the color and transparency of the generic surface in the right side panel.</a:t>
            </a:r>
          </a:p>
          <a:p>
            <a:pPr marL="285750" marR="0" lvl="0" indent="-285750" algn="l" defTabSz="914354"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18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7836948" y="178949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BAA7DF1B-42E6-9E1D-AB19-610048816F64}"/>
              </a:ext>
            </a:extLst>
          </p:cNvPr>
          <p:cNvSpPr/>
          <p:nvPr/>
        </p:nvSpPr>
        <p:spPr>
          <a:xfrm rot="16200000">
            <a:off x="9620126" y="454734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E27C295D-18D1-0A48-9F2C-A40E2034DF94}"/>
              </a:ext>
            </a:extLst>
          </p:cNvPr>
          <p:cNvSpPr/>
          <p:nvPr/>
        </p:nvSpPr>
        <p:spPr>
          <a:xfrm rot="5400000">
            <a:off x="9125068" y="158661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53BF963F-E3A2-D140-6A1F-D3E2E966309C}"/>
              </a:ext>
            </a:extLst>
          </p:cNvPr>
          <p:cNvSpPr/>
          <p:nvPr/>
        </p:nvSpPr>
        <p:spPr>
          <a:xfrm rot="16200000">
            <a:off x="8215208" y="47812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Down Arrow 21">
            <a:extLst>
              <a:ext uri="{FF2B5EF4-FFF2-40B4-BE49-F238E27FC236}">
                <a16:creationId xmlns:a16="http://schemas.microsoft.com/office/drawing/2014/main" id="{3760BA80-D10E-8DC1-6FF1-D182BB9BFEE9}"/>
              </a:ext>
            </a:extLst>
          </p:cNvPr>
          <p:cNvSpPr/>
          <p:nvPr/>
        </p:nvSpPr>
        <p:spPr>
          <a:xfrm rot="16200000">
            <a:off x="9620126" y="395107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2136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Add parking to a site</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28158"/>
            <a:ext cx="8368777" cy="468730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949462"/>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Select the Surface Parking tool.</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The Surface Parking tool will provide area, spaces, and options to vary the parking spot configurations.</a:t>
            </a:r>
          </a:p>
        </p:txBody>
      </p:sp>
      <p:sp>
        <p:nvSpPr>
          <p:cNvPr id="9" name="Down Arrow 21">
            <a:extLst>
              <a:ext uri="{FF2B5EF4-FFF2-40B4-BE49-F238E27FC236}">
                <a16:creationId xmlns:a16="http://schemas.microsoft.com/office/drawing/2014/main" id="{3760BA80-D10E-8DC1-6FF1-D182BB9BFEE9}"/>
              </a:ext>
            </a:extLst>
          </p:cNvPr>
          <p:cNvSpPr/>
          <p:nvPr/>
        </p:nvSpPr>
        <p:spPr>
          <a:xfrm rot="16200000">
            <a:off x="6748793" y="102130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Down Arrow 21">
            <a:extLst>
              <a:ext uri="{FF2B5EF4-FFF2-40B4-BE49-F238E27FC236}">
                <a16:creationId xmlns:a16="http://schemas.microsoft.com/office/drawing/2014/main" id="{E1CD4C8D-7C86-C51B-192E-AC9B4CE1E035}"/>
              </a:ext>
            </a:extLst>
          </p:cNvPr>
          <p:cNvSpPr/>
          <p:nvPr/>
        </p:nvSpPr>
        <p:spPr>
          <a:xfrm rot="16200000">
            <a:off x="9999669" y="3381074"/>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2157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Save a camera position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32027" y="1328158"/>
            <a:ext cx="8324304" cy="468730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1145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You can save the location and settings of a view in Forma Site Design by selecting the Camera button, and then + Save camera position.</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Provide a descriptive name with date and time (the sun settings) for quick reference later.</a:t>
            </a:r>
          </a:p>
        </p:txBody>
      </p:sp>
      <p:sp>
        <p:nvSpPr>
          <p:cNvPr id="9" name="Down Arrow 21">
            <a:extLst>
              <a:ext uri="{FF2B5EF4-FFF2-40B4-BE49-F238E27FC236}">
                <a16:creationId xmlns:a16="http://schemas.microsoft.com/office/drawing/2014/main" id="{3760BA80-D10E-8DC1-6FF1-D182BB9BFEE9}"/>
              </a:ext>
            </a:extLst>
          </p:cNvPr>
          <p:cNvSpPr/>
          <p:nvPr/>
        </p:nvSpPr>
        <p:spPr>
          <a:xfrm rot="16200000">
            <a:off x="8031400" y="45318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Down Arrow 21">
            <a:extLst>
              <a:ext uri="{FF2B5EF4-FFF2-40B4-BE49-F238E27FC236}">
                <a16:creationId xmlns:a16="http://schemas.microsoft.com/office/drawing/2014/main" id="{E1CD4C8D-7C86-C51B-192E-AC9B4CE1E035}"/>
              </a:ext>
            </a:extLst>
          </p:cNvPr>
          <p:cNvSpPr/>
          <p:nvPr/>
        </p:nvSpPr>
        <p:spPr>
          <a:xfrm rot="16200000">
            <a:off x="8700872" y="518007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0351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9E1CD-6DE4-599A-0F4D-6F028D68808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BA76C1-C658-67CE-69FA-175562C94228}"/>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Integrate Forma Site Design into BIM workflows</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Add site elements</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Develop multiverse proposals</a:t>
            </a:r>
          </a:p>
        </p:txBody>
      </p:sp>
      <p:sp>
        <p:nvSpPr>
          <p:cNvPr id="4" name="Title 3">
            <a:extLst>
              <a:ext uri="{FF2B5EF4-FFF2-40B4-BE49-F238E27FC236}">
                <a16:creationId xmlns:a16="http://schemas.microsoft.com/office/drawing/2014/main" id="{75016707-B454-B918-C858-21582A1DA38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Sections in this lecture</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78C17AE-9AAA-B427-B262-8A3B65A4CE8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3315810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Develop multiverse proposals</a:t>
            </a:r>
            <a:endParaRPr lang="en-US" sz="5400" spc="100" dirty="0">
              <a:solidFill>
                <a:schemeClr val="bg1"/>
              </a:solidFill>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914743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this lecture,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Create collaborative files in Forma Site Design to build depth in proposal options.</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Document observable variables across multiple options to develop outcome-based design solutions. </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1670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378927C-182C-42DF-8237-E744A175676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103909"/>
            <a:ext cx="12192000" cy="6650182"/>
          </a:xfrm>
          <a:prstGeom prst="rect">
            <a:avLst/>
          </a:prstGeom>
        </p:spPr>
      </p:pic>
    </p:spTree>
    <p:extLst>
      <p:ext uri="{BB962C8B-B14F-4D97-AF65-F5344CB8AC3E}">
        <p14:creationId xmlns:p14="http://schemas.microsoft.com/office/powerpoint/2010/main" val="3823221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Share a site for collaboration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522"/>
          </a:xfrm>
          <a:prstGeom prst="rect">
            <a:avLst/>
          </a:prstGeom>
          <a:noFill/>
        </p:spPr>
        <p:txBody>
          <a:bodyPr wrap="square" rtlCol="0">
            <a:spAutoFit/>
          </a:bodyPr>
          <a:lstStyle/>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the “football huddle” in the top right.</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Enter email address for invitation to the site.</a:t>
            </a:r>
          </a:p>
          <a:p>
            <a:pPr marL="342900" marR="0" lvl="0" indent="-342900" algn="l" defTabSz="914354" rtl="0" eaLnBrk="1" fontAlgn="auto" latinLnBrk="0" hangingPunct="1">
              <a:lnSpc>
                <a:spcPct val="150000"/>
              </a:lnSpc>
              <a:spcBef>
                <a:spcPts val="0"/>
              </a:spcBef>
              <a:spcAft>
                <a:spcPts val="0"/>
              </a:spcAft>
              <a:buClrTx/>
              <a:buSzTx/>
              <a:buFont typeface="+mj-lt"/>
              <a:buAutoNum type="arabicPeriod"/>
              <a:tabLst/>
              <a:defRPr/>
            </a:pPr>
            <a:r>
              <a:rPr lang="en-US" dirty="0">
                <a:solidFill>
                  <a:srgbClr val="000000"/>
                </a:solidFill>
                <a:latin typeface="Arial" panose="020B0604020202020204" pitchFamily="34" charset="0"/>
                <a:cs typeface="Arial" panose="020B0604020202020204" pitchFamily="34" charset="0"/>
              </a:rPr>
              <a:t>Set user access to either: Viewer (cannot edit), Editor (can make changes), or Manager (can add new users).</a:t>
            </a: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10801467" y="103272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1483B22A-F4C4-AC0B-FBC9-73ED05AF32FB}"/>
              </a:ext>
            </a:extLst>
          </p:cNvPr>
          <p:cNvSpPr/>
          <p:nvPr/>
        </p:nvSpPr>
        <p:spPr>
          <a:xfrm rot="16200000">
            <a:off x="5613072" y="246062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9BEBA996-6B53-798A-9969-39F7B6485C6E}"/>
              </a:ext>
            </a:extLst>
          </p:cNvPr>
          <p:cNvSpPr/>
          <p:nvPr/>
        </p:nvSpPr>
        <p:spPr>
          <a:xfrm rot="16200000">
            <a:off x="5613072" y="406325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82968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Evaluation across multiverse proposals…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195957"/>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Building multiple proposals allows for an understanding of trends. </a:t>
            </a:r>
          </a:p>
          <a:p>
            <a:pPr marR="0" lvl="0" algn="l" defTabSz="914354" rtl="0" eaLnBrk="1" fontAlgn="auto" latinLnBrk="0" hangingPunct="1">
              <a:lnSpc>
                <a:spcPct val="150000"/>
              </a:lnSpc>
              <a:spcBef>
                <a:spcPts val="0"/>
              </a:spcBef>
              <a:spcAft>
                <a:spcPts val="0"/>
              </a:spcAft>
              <a:buClrTx/>
              <a:buSzTx/>
              <a:tabLst/>
              <a:defRPr/>
            </a:pPr>
            <a:r>
              <a:rPr lang="en-US" i="1" dirty="0">
                <a:solidFill>
                  <a:srgbClr val="000000"/>
                </a:solidFill>
                <a:latin typeface="Arial" panose="020B0604020202020204" pitchFamily="34" charset="0"/>
                <a:cs typeface="Arial" panose="020B0604020202020204" pitchFamily="34" charset="0"/>
              </a:rPr>
              <a:t>For instance: </a:t>
            </a:r>
          </a:p>
          <a:p>
            <a:pPr lvl="1">
              <a:lnSpc>
                <a:spcPct val="150000"/>
              </a:lnSpc>
              <a:defRPr/>
            </a:pPr>
            <a:r>
              <a:rPr lang="en-US" dirty="0">
                <a:solidFill>
                  <a:srgbClr val="000000"/>
                </a:solidFill>
                <a:latin typeface="Arial" panose="020B0604020202020204" pitchFamily="34" charset="0"/>
                <a:cs typeface="Arial" panose="020B0604020202020204" pitchFamily="34" charset="0"/>
              </a:rPr>
              <a:t>Daylighting on west elevation, if the building is on the west side of the site will consistently perform poorly for interior illumination. </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6" name="Down Arrow 21">
            <a:extLst>
              <a:ext uri="{FF2B5EF4-FFF2-40B4-BE49-F238E27FC236}">
                <a16:creationId xmlns:a16="http://schemas.microsoft.com/office/drawing/2014/main" id="{9BEBA996-6B53-798A-9969-39F7B6485C6E}"/>
              </a:ext>
            </a:extLst>
          </p:cNvPr>
          <p:cNvSpPr/>
          <p:nvPr/>
        </p:nvSpPr>
        <p:spPr>
          <a:xfrm rot="16200000">
            <a:off x="5792954" y="433307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48342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Evaluation across multiverse proposals…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Building multiple proposals allows for an understanding of trends. </a:t>
            </a:r>
          </a:p>
          <a:p>
            <a:pPr marR="0" lvl="0" algn="l" defTabSz="914354" rtl="0" eaLnBrk="1" fontAlgn="auto" latinLnBrk="0" hangingPunct="1">
              <a:lnSpc>
                <a:spcPct val="150000"/>
              </a:lnSpc>
              <a:spcBef>
                <a:spcPts val="0"/>
              </a:spcBef>
              <a:spcAft>
                <a:spcPts val="0"/>
              </a:spcAft>
              <a:buClrTx/>
              <a:buSzTx/>
              <a:tabLst/>
              <a:defRPr/>
            </a:pPr>
            <a:r>
              <a:rPr lang="en-US" i="1" dirty="0">
                <a:solidFill>
                  <a:srgbClr val="000000"/>
                </a:solidFill>
                <a:latin typeface="Arial" panose="020B0604020202020204" pitchFamily="34" charset="0"/>
                <a:cs typeface="Arial" panose="020B0604020202020204" pitchFamily="34" charset="0"/>
              </a:rPr>
              <a:t>For instance: </a:t>
            </a:r>
          </a:p>
          <a:p>
            <a:pPr lvl="1">
              <a:lnSpc>
                <a:spcPct val="150000"/>
              </a:lnSpc>
              <a:defRPr/>
            </a:pPr>
            <a:r>
              <a:rPr lang="en-US" dirty="0">
                <a:solidFill>
                  <a:srgbClr val="000000"/>
                </a:solidFill>
                <a:latin typeface="Arial" panose="020B0604020202020204" pitchFamily="34" charset="0"/>
                <a:cs typeface="Arial" panose="020B0604020202020204" pitchFamily="34" charset="0"/>
              </a:rPr>
              <a:t>The middle of the site has increased wind speeds due to the buildings south of our site.</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6" name="Down Arrow 21">
            <a:extLst>
              <a:ext uri="{FF2B5EF4-FFF2-40B4-BE49-F238E27FC236}">
                <a16:creationId xmlns:a16="http://schemas.microsoft.com/office/drawing/2014/main" id="{9BEBA996-6B53-798A-9969-39F7B6485C6E}"/>
              </a:ext>
            </a:extLst>
          </p:cNvPr>
          <p:cNvSpPr/>
          <p:nvPr/>
        </p:nvSpPr>
        <p:spPr>
          <a:xfrm rot="16200000">
            <a:off x="6347590" y="3090821"/>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5133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Evaluation across multiverse proposals…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8045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Building multiple proposals allows for an understanding of trends. </a:t>
            </a:r>
          </a:p>
          <a:p>
            <a:pPr marR="0" lvl="0" algn="l" defTabSz="914354" rtl="0" eaLnBrk="1" fontAlgn="auto" latinLnBrk="0" hangingPunct="1">
              <a:lnSpc>
                <a:spcPct val="150000"/>
              </a:lnSpc>
              <a:spcBef>
                <a:spcPts val="0"/>
              </a:spcBef>
              <a:spcAft>
                <a:spcPts val="0"/>
              </a:spcAft>
              <a:buClrTx/>
              <a:buSzTx/>
              <a:tabLst/>
              <a:defRPr/>
            </a:pPr>
            <a:r>
              <a:rPr lang="en-US" i="1" dirty="0">
                <a:solidFill>
                  <a:srgbClr val="000000"/>
                </a:solidFill>
                <a:latin typeface="Arial" panose="020B0604020202020204" pitchFamily="34" charset="0"/>
                <a:cs typeface="Arial" panose="020B0604020202020204" pitchFamily="34" charset="0"/>
              </a:rPr>
              <a:t>For instance: </a:t>
            </a:r>
          </a:p>
          <a:p>
            <a:pPr lvl="1">
              <a:lnSpc>
                <a:spcPct val="150000"/>
              </a:lnSpc>
              <a:defRPr/>
            </a:pPr>
            <a:r>
              <a:rPr lang="en-US" dirty="0">
                <a:solidFill>
                  <a:srgbClr val="000000"/>
                </a:solidFill>
                <a:latin typeface="Arial" panose="020B0604020202020204" pitchFamily="34" charset="0"/>
                <a:cs typeface="Arial" panose="020B0604020202020204" pitchFamily="34" charset="0"/>
              </a:rPr>
              <a:t>Exterior perceived temperatures on the west side are significantly more favorable than the east. </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6" name="Down Arrow 21">
            <a:extLst>
              <a:ext uri="{FF2B5EF4-FFF2-40B4-BE49-F238E27FC236}">
                <a16:creationId xmlns:a16="http://schemas.microsoft.com/office/drawing/2014/main" id="{9BEBA996-6B53-798A-9969-39F7B6485C6E}"/>
              </a:ext>
            </a:extLst>
          </p:cNvPr>
          <p:cNvSpPr/>
          <p:nvPr/>
        </p:nvSpPr>
        <p:spPr>
          <a:xfrm rot="16200000">
            <a:off x="6385066" y="358308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D9FC194B-9F43-7F7A-F252-821D22336DB0}"/>
              </a:ext>
            </a:extLst>
          </p:cNvPr>
          <p:cNvSpPr/>
          <p:nvPr/>
        </p:nvSpPr>
        <p:spPr>
          <a:xfrm rot="5400000">
            <a:off x="9528004" y="239190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8388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27</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3725D-4ED8-52F7-A1A8-3630631FBE5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C8E6462-81B0-3B02-7A12-FD9291192AD6}"/>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198DB610-7BD0-FF9D-8332-DF32382C57DC}"/>
              </a:ext>
            </a:extLst>
          </p:cNvPr>
          <p:cNvSpPr>
            <a:spLocks noGrp="1"/>
          </p:cNvSpPr>
          <p:nvPr>
            <p:ph sz="quarter" idx="52"/>
          </p:nvPr>
        </p:nvSpPr>
        <p:spPr>
          <a:xfrm>
            <a:off x="1912882" y="2192898"/>
            <a:ext cx="8366235"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rPr>
              <a:t>Integrate Forma Site Design into BIM Workflows</a:t>
            </a:r>
            <a:endParaRPr lang="en-US" sz="5400" spc="100" dirty="0">
              <a:solidFill>
                <a:schemeClr val="bg1"/>
              </a:solidFill>
            </a:endParaRPr>
          </a:p>
        </p:txBody>
      </p:sp>
      <p:pic>
        <p:nvPicPr>
          <p:cNvPr id="19" name="Picture 18">
            <a:extLst>
              <a:ext uri="{FF2B5EF4-FFF2-40B4-BE49-F238E27FC236}">
                <a16:creationId xmlns:a16="http://schemas.microsoft.com/office/drawing/2014/main" id="{F24A76EC-220F-514B-FC9D-CB647906C84D}"/>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2563885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6780816"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lecture, you’ll be able to:</a:t>
            </a:r>
          </a:p>
          <a:p>
            <a:pPr marL="0" indent="0">
              <a:buNone/>
            </a:pPr>
            <a:endParaRPr lang="en-US" dirty="0">
              <a:latin typeface="Arial" panose="020B0604020202020204" pitchFamily="34" charset="0"/>
              <a:ea typeface="Artifakt Element"/>
              <a:cs typeface="Arial" panose="020B0604020202020204" pitchFamily="34" charset="0"/>
            </a:endParaRPr>
          </a:p>
          <a:p>
            <a:pPr marL="342900" marR="0" lvl="0" indent="-342900">
              <a:lnSpc>
                <a:spcPct val="115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Arial" panose="020B0604020202020204" pitchFamily="34" charset="0"/>
              </a:rPr>
              <a:t>Adapt Forma Site Design to your specific workflow.</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Import a sketch to develop a site layout proposal.</a:t>
            </a:r>
          </a:p>
          <a:p>
            <a:pPr marL="342900" marR="0" lvl="0" indent="-342900">
              <a:lnSpc>
                <a:spcPct val="115000"/>
              </a:lnSpc>
              <a:spcBef>
                <a:spcPts val="0"/>
              </a:spcBef>
              <a:spcAft>
                <a:spcPts val="800"/>
              </a:spcAft>
              <a:buFont typeface="Symbol" panose="05050102010706020507" pitchFamily="18" charset="2"/>
              <a:buChar char=""/>
            </a:pPr>
            <a:r>
              <a:rPr lang="en-US" sz="1800" dirty="0">
                <a:latin typeface="Arial" panose="020B0604020202020204" pitchFamily="34" charset="0"/>
                <a:ea typeface="Calibri" panose="020F0502020204030204" pitchFamily="34" charset="0"/>
                <a:cs typeface="Arial" panose="020B0604020202020204" pitchFamily="34" charset="0"/>
              </a:rPr>
              <a:t>Import OBJ files from Rhino, Revit and SketchUp to develop the site layout in Forma Site Design</a:t>
            </a: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E33A73D9-F00E-6DF4-3C26-DF63D8EC70B0}"/>
              </a:ext>
            </a:extLst>
          </p:cNvPr>
          <p:cNvSpPr>
            <a:spLocks noGrp="1"/>
          </p:cNvSpPr>
          <p:nvPr>
            <p:ph type="sldNum" sz="quarter" idx="4"/>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endParaRPr kumimoji="0" lang="en-US" sz="800" u="none" strike="noStrike" kern="1200" cap="none" spc="0" normalizeH="0" baseline="0" noProof="0" dirty="0">
              <a:ln>
                <a:noFill/>
              </a:ln>
              <a:solidFill>
                <a:srgbClr val="666666"/>
              </a:solidFill>
              <a:effectLst/>
              <a:uLnTx/>
              <a:uFillTx/>
              <a:ea typeface="+mn-ea"/>
              <a:cs typeface="+mn-cs"/>
            </a:endParaRPr>
          </a:p>
        </p:txBody>
      </p:sp>
    </p:spTree>
    <p:extLst>
      <p:ext uri="{BB962C8B-B14F-4D97-AF65-F5344CB8AC3E}">
        <p14:creationId xmlns:p14="http://schemas.microsoft.com/office/powerpoint/2010/main" val="1329812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Move a project across different Forma Sites</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0" y="1315638"/>
            <a:ext cx="8368779"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4672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Select your geometry, right-click, and select Add to Library.</a:t>
            </a: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a typeface="+mn-ea"/>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ea typeface="+mn-ea"/>
                <a:cs typeface="Arial" panose="020B0604020202020204" pitchFamily="34" charset="0"/>
              </a:rPr>
              <a:t>This will move the file to </a:t>
            </a:r>
            <a:r>
              <a:rPr lang="en-US" dirty="0">
                <a:solidFill>
                  <a:srgbClr val="000000"/>
                </a:solidFill>
                <a:latin typeface="Arial" panose="020B0604020202020204" pitchFamily="34" charset="0"/>
                <a:cs typeface="Arial" panose="020B0604020202020204" pitchFamily="34" charset="0"/>
              </a:rPr>
              <a:t>the cloud storage for your </a:t>
            </a:r>
            <a:r>
              <a:rPr lang="en-US" b="1" i="1" dirty="0">
                <a:solidFill>
                  <a:srgbClr val="000000"/>
                </a:solidFill>
                <a:latin typeface="Arial" panose="020B0604020202020204" pitchFamily="34" charset="0"/>
                <a:cs typeface="Arial" panose="020B0604020202020204" pitchFamily="34" charset="0"/>
              </a:rPr>
              <a:t>Site.</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16200000">
            <a:off x="7440901" y="3082846"/>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3453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Copy geometry to Hub</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6"/>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9328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Once in your Library, you can right-click and copy the massing model to the Hub.</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a typeface="+mn-ea"/>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ea typeface="+mn-ea"/>
                <a:cs typeface="Arial" panose="020B0604020202020204" pitchFamily="34" charset="0"/>
              </a:rPr>
              <a:t>This will move the file to </a:t>
            </a:r>
            <a:r>
              <a:rPr lang="en-US" dirty="0">
                <a:solidFill>
                  <a:srgbClr val="000000"/>
                </a:solidFill>
                <a:latin typeface="Arial" panose="020B0604020202020204" pitchFamily="34" charset="0"/>
                <a:cs typeface="Arial" panose="020B0604020202020204" pitchFamily="34" charset="0"/>
              </a:rPr>
              <a:t>the cloud storage for your </a:t>
            </a:r>
            <a:r>
              <a:rPr lang="en-US" b="1" i="1" dirty="0">
                <a:solidFill>
                  <a:srgbClr val="000000"/>
                </a:solidFill>
                <a:latin typeface="Arial" panose="020B0604020202020204" pitchFamily="34" charset="0"/>
                <a:cs typeface="Arial" panose="020B0604020202020204" pitchFamily="34" charset="0"/>
              </a:rPr>
              <a:t>Project</a:t>
            </a:r>
            <a:r>
              <a:rPr lang="en-US" i="1"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and will be accessible to all sites in your </a:t>
            </a:r>
            <a:r>
              <a:rPr lang="en-US" b="1" i="1" dirty="0">
                <a:solidFill>
                  <a:srgbClr val="000000"/>
                </a:solidFill>
                <a:latin typeface="Arial" panose="020B0604020202020204" pitchFamily="34" charset="0"/>
                <a:cs typeface="Arial" panose="020B0604020202020204" pitchFamily="34" charset="0"/>
              </a:rPr>
              <a:t>Project.</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4328429" y="13414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4B4C9A96-ADEC-ABF8-A441-4011852FD0CF}"/>
              </a:ext>
            </a:extLst>
          </p:cNvPr>
          <p:cNvSpPr/>
          <p:nvPr/>
        </p:nvSpPr>
        <p:spPr>
          <a:xfrm rot="5400000">
            <a:off x="5435999" y="2237510"/>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4235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Open geometry from the Hub</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ChangeAspect="1"/>
          </p:cNvPicPr>
          <p:nvPr/>
        </p:nvPicPr>
        <p:blipFill>
          <a:blip r:embed="rId3"/>
          <a:srcRect/>
          <a:stretch/>
        </p:blipFill>
        <p:spPr>
          <a:xfrm>
            <a:off x="3509791" y="1315638"/>
            <a:ext cx="8368777"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3793218"/>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 a different Site, open your Library, Hub, and then you can click to place the geometry from the hub into a Proposal.</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ea typeface="+mn-ea"/>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ea typeface="+mn-ea"/>
                <a:cs typeface="Arial" panose="020B0604020202020204" pitchFamily="34" charset="0"/>
              </a:rPr>
              <a:t>Using this method, you can move models across multiple Forma Sites.</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4328429" y="134140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4B4C9A96-ADEC-ABF8-A441-4011852FD0CF}"/>
              </a:ext>
            </a:extLst>
          </p:cNvPr>
          <p:cNvSpPr/>
          <p:nvPr/>
        </p:nvSpPr>
        <p:spPr>
          <a:xfrm rot="5400000">
            <a:off x="4997900" y="1591702"/>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ADFDB8D2-F479-058C-AF31-4A1704145F79}"/>
              </a:ext>
            </a:extLst>
          </p:cNvPr>
          <p:cNvSpPr/>
          <p:nvPr/>
        </p:nvSpPr>
        <p:spPr>
          <a:xfrm rot="5400000">
            <a:off x="4923156" y="206197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pic>
        <p:nvPicPr>
          <p:cNvPr id="9" name="Picture 8">
            <a:extLst>
              <a:ext uri="{FF2B5EF4-FFF2-40B4-BE49-F238E27FC236}">
                <a16:creationId xmlns:a16="http://schemas.microsoft.com/office/drawing/2014/main" id="{DEC0A251-E381-95E3-8A67-65A423B3C487}"/>
              </a:ext>
            </a:extLst>
          </p:cNvPr>
          <p:cNvPicPr>
            <a:picLocks noChangeAspect="1"/>
          </p:cNvPicPr>
          <p:nvPr/>
        </p:nvPicPr>
        <p:blipFill>
          <a:blip r:embed="rId4"/>
          <a:srcRect l="4858"/>
          <a:stretch/>
        </p:blipFill>
        <p:spPr>
          <a:xfrm>
            <a:off x="8644040" y="4321559"/>
            <a:ext cx="3390179" cy="2006438"/>
          </a:xfrm>
          <a:prstGeom prst="rect">
            <a:avLst/>
          </a:prstGeom>
          <a:effectLst>
            <a:outerShdw blurRad="50800" dist="127000" dir="2700000" algn="tl" rotWithShape="0">
              <a:prstClr val="black">
                <a:alpha val="40000"/>
              </a:prstClr>
            </a:outerShdw>
          </a:effectLst>
        </p:spPr>
      </p:pic>
      <p:sp>
        <p:nvSpPr>
          <p:cNvPr id="10" name="Down Arrow 21">
            <a:extLst>
              <a:ext uri="{FF2B5EF4-FFF2-40B4-BE49-F238E27FC236}">
                <a16:creationId xmlns:a16="http://schemas.microsoft.com/office/drawing/2014/main" id="{C26D3AE3-03E6-4C67-69FD-25B9E8F42023}"/>
              </a:ext>
            </a:extLst>
          </p:cNvPr>
          <p:cNvSpPr/>
          <p:nvPr/>
        </p:nvSpPr>
        <p:spPr>
          <a:xfrm rot="16200000">
            <a:off x="8773925" y="480374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93813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Export from Revit to Forma Site Design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5"/>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4624215"/>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ea typeface="+mn-ea"/>
                <a:cs typeface="Arial" panose="020B0604020202020204" pitchFamily="34" charset="0"/>
              </a:rPr>
              <a:t>To stud</a:t>
            </a:r>
            <a:r>
              <a:rPr lang="en-US" dirty="0">
                <a:solidFill>
                  <a:srgbClr val="000000"/>
                </a:solidFill>
                <a:latin typeface="Arial" panose="020B0604020202020204" pitchFamily="34" charset="0"/>
                <a:cs typeface="Arial" panose="020B0604020202020204" pitchFamily="34" charset="0"/>
              </a:rPr>
              <a:t>y a Revit file in Forma Site, isolate the object, select: Export, CAD Formats, OBJ, and accept all of the defaults, except for “leave temp. hide and isolate”.</a:t>
            </a:r>
          </a:p>
          <a:p>
            <a:pPr marR="0" lvl="0" algn="l" defTabSz="914354" rtl="0" eaLnBrk="1" fontAlgn="auto" latinLnBrk="0" hangingPunct="1">
              <a:lnSpc>
                <a:spcPct val="150000"/>
              </a:lnSpc>
              <a:spcBef>
                <a:spcPts val="0"/>
              </a:spcBef>
              <a:spcAft>
                <a:spcPts val="0"/>
              </a:spcAft>
              <a:buClrTx/>
              <a:buSzTx/>
              <a:tabLst/>
              <a:defRPr/>
            </a:pP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For </a:t>
            </a:r>
            <a:r>
              <a:rPr lang="en-US" dirty="0">
                <a:solidFill>
                  <a:srgbClr val="000000"/>
                </a:solidFill>
                <a:latin typeface="Arial" panose="020B0604020202020204" pitchFamily="34" charset="0"/>
                <a:cs typeface="Arial" panose="020B0604020202020204" pitchFamily="34" charset="0"/>
              </a:rPr>
              <a:t>early design simulations, keep the massing and form simple. </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6209856" y="1275748"/>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3" name="Down Arrow 21">
            <a:extLst>
              <a:ext uri="{FF2B5EF4-FFF2-40B4-BE49-F238E27FC236}">
                <a16:creationId xmlns:a16="http://schemas.microsoft.com/office/drawing/2014/main" id="{4B4C9A96-ADEC-ABF8-A441-4011852FD0CF}"/>
              </a:ext>
            </a:extLst>
          </p:cNvPr>
          <p:cNvSpPr/>
          <p:nvPr/>
        </p:nvSpPr>
        <p:spPr>
          <a:xfrm rot="5400000">
            <a:off x="6734602" y="1769319"/>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6" name="Down Arrow 21">
            <a:extLst>
              <a:ext uri="{FF2B5EF4-FFF2-40B4-BE49-F238E27FC236}">
                <a16:creationId xmlns:a16="http://schemas.microsoft.com/office/drawing/2014/main" id="{ADFDB8D2-F479-058C-AF31-4A1704145F79}"/>
              </a:ext>
            </a:extLst>
          </p:cNvPr>
          <p:cNvSpPr/>
          <p:nvPr/>
        </p:nvSpPr>
        <p:spPr>
          <a:xfrm rot="5400000">
            <a:off x="4785010" y="243538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852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C4103-E73E-D5B3-C30F-0C5372D917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73754B-29A5-F484-61EB-5736E0FB5BD4}"/>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Upload geometry to Forma Site Design</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CFDEB3C-3969-1696-97DE-EDDC08FF6D91}"/>
              </a:ext>
            </a:extLst>
          </p:cNvPr>
          <p:cNvPicPr>
            <a:picLocks noGrp="1" noRot="1" noChangeAspect="1" noMove="1" noResize="1" noEditPoints="1" noAdjustHandles="1" noChangeArrowheads="1" noChangeShapeType="1" noCrop="1"/>
          </p:cNvPicPr>
          <p:nvPr/>
        </p:nvPicPr>
        <p:blipFill>
          <a:blip r:embed="rId3"/>
          <a:srcRect/>
          <a:stretch/>
        </p:blipFill>
        <p:spPr>
          <a:xfrm>
            <a:off x="3509792" y="1315638"/>
            <a:ext cx="8368775" cy="4712344"/>
          </a:xfrm>
          <a:prstGeom prst="rect">
            <a:avLst/>
          </a:prstGeom>
        </p:spPr>
      </p:pic>
      <p:sp>
        <p:nvSpPr>
          <p:cNvPr id="8" name="TextBox 7">
            <a:extLst>
              <a:ext uri="{FF2B5EF4-FFF2-40B4-BE49-F238E27FC236}">
                <a16:creationId xmlns:a16="http://schemas.microsoft.com/office/drawing/2014/main" id="{E5A95A2C-6D96-B9CD-0AC2-85A15C24E69B}"/>
              </a:ext>
            </a:extLst>
          </p:cNvPr>
          <p:cNvSpPr txBox="1"/>
          <p:nvPr/>
        </p:nvSpPr>
        <p:spPr>
          <a:xfrm>
            <a:off x="419100" y="1315638"/>
            <a:ext cx="3090690" cy="2546723"/>
          </a:xfrm>
          <a:prstGeom prst="rect">
            <a:avLst/>
          </a:prstGeom>
          <a:noFill/>
        </p:spPr>
        <p:txBody>
          <a:bodyPr wrap="square" rtlCol="0">
            <a:spAutoFit/>
          </a:bodyPr>
          <a:lstStyle/>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Click</a:t>
            </a:r>
            <a:r>
              <a:rPr kumimoji="0" lang="en-US"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the Library </a:t>
            </a:r>
            <a:r>
              <a:rPr lang="en-US" dirty="0">
                <a:solidFill>
                  <a:srgbClr val="000000"/>
                </a:solidFill>
                <a:latin typeface="Arial" panose="020B0604020202020204" pitchFamily="34" charset="0"/>
                <a:cs typeface="Arial" panose="020B0604020202020204" pitchFamily="34" charset="0"/>
              </a:rPr>
              <a:t>button and then click Import.</a:t>
            </a:r>
          </a:p>
          <a:p>
            <a:pPr marR="0" lvl="0" algn="l" defTabSz="914354" rtl="0" eaLnBrk="1" fontAlgn="auto" latinLnBrk="0" hangingPunct="1">
              <a:lnSpc>
                <a:spcPct val="150000"/>
              </a:lnSpc>
              <a:spcBef>
                <a:spcPts val="0"/>
              </a:spcBef>
              <a:spcAft>
                <a:spcPts val="0"/>
              </a:spcAft>
              <a:buClrTx/>
              <a:buSzTx/>
              <a:tabLst/>
              <a:defRPr/>
            </a:pPr>
            <a:endParaRPr lang="en-US" dirty="0">
              <a:solidFill>
                <a:srgbClr val="000000"/>
              </a:solidFill>
              <a:latin typeface="Arial" panose="020B0604020202020204" pitchFamily="34" charset="0"/>
              <a:cs typeface="Arial" panose="020B0604020202020204" pitchFamily="34" charset="0"/>
            </a:endParaRPr>
          </a:p>
          <a:p>
            <a:pPr marR="0" lvl="0" algn="l" defTabSz="914354" rtl="0" eaLnBrk="1" fontAlgn="auto" latinLnBrk="0" hangingPunct="1">
              <a:lnSpc>
                <a:spcPct val="150000"/>
              </a:lnSpc>
              <a:spcBef>
                <a:spcPts val="0"/>
              </a:spcBef>
              <a:spcAft>
                <a:spcPts val="0"/>
              </a:spcAft>
              <a:buClrTx/>
              <a:buSzTx/>
              <a:tabLst/>
              <a:defRPr/>
            </a:pPr>
            <a:r>
              <a:rPr lang="en-US" dirty="0">
                <a:solidFill>
                  <a:srgbClr val="000000"/>
                </a:solidFill>
                <a:latin typeface="Arial" panose="020B0604020202020204" pitchFamily="34" charset="0"/>
                <a:cs typeface="Arial" panose="020B0604020202020204" pitchFamily="34" charset="0"/>
              </a:rPr>
              <a:t>This starts the process of uploading your file to your Forma Library for your Site.</a:t>
            </a:r>
            <a:endParaRPr kumimoji="0" lang="en-US"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Down Arrow 21">
            <a:extLst>
              <a:ext uri="{FF2B5EF4-FFF2-40B4-BE49-F238E27FC236}">
                <a16:creationId xmlns:a16="http://schemas.microsoft.com/office/drawing/2014/main" id="{802D0790-4A77-412B-F21A-1697AAA8C556}"/>
              </a:ext>
            </a:extLst>
          </p:cNvPr>
          <p:cNvSpPr/>
          <p:nvPr/>
        </p:nvSpPr>
        <p:spPr>
          <a:xfrm rot="5400000">
            <a:off x="5441325" y="1360903"/>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7" name="Down Arrow 21">
            <a:extLst>
              <a:ext uri="{FF2B5EF4-FFF2-40B4-BE49-F238E27FC236}">
                <a16:creationId xmlns:a16="http://schemas.microsoft.com/office/drawing/2014/main" id="{B1837EA6-97F8-B093-8C24-F6687D285228}"/>
              </a:ext>
            </a:extLst>
          </p:cNvPr>
          <p:cNvSpPr/>
          <p:nvPr/>
        </p:nvSpPr>
        <p:spPr>
          <a:xfrm rot="10800000">
            <a:off x="3574150" y="2090057"/>
            <a:ext cx="296885" cy="1338943"/>
          </a:xfrm>
          <a:prstGeom prst="downArrow">
            <a:avLst>
              <a:gd name="adj1" fmla="val 18001"/>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2791984"/>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2.xml><?xml version="1.0" encoding="utf-8"?>
<ds:datastoreItem xmlns:ds="http://schemas.openxmlformats.org/officeDocument/2006/customXml" ds:itemID="{73F47B29-89CA-4D80-8A17-5674391DE23F}">
  <ds:schemaRefs>
    <ds:schemaRef ds:uri="http://purl.org/dc/dcmitype/"/>
    <ds:schemaRef ds:uri="http://www.w3.org/XML/1998/namespace"/>
    <ds:schemaRef ds:uri="http://purl.org/dc/elements/1.1/"/>
    <ds:schemaRef ds:uri="http://schemas.openxmlformats.org/package/2006/metadata/core-properties"/>
    <ds:schemaRef ds:uri="90fc4bc5-d201-421a-a9ff-a945f5919750"/>
    <ds:schemaRef ds:uri="http://schemas.microsoft.com/office/2006/documentManagement/types"/>
    <ds:schemaRef ds:uri="http://purl.org/dc/terms/"/>
    <ds:schemaRef ds:uri="http://schemas.microsoft.com/office/infopath/2007/PartnerControls"/>
    <ds:schemaRef ds:uri="58f75599-a1d8-4720-869e-068c01cca2a1"/>
    <ds:schemaRef ds:uri="http://schemas.microsoft.com/office/2006/metadata/properties"/>
  </ds:schemaRefs>
</ds:datastoreItem>
</file>

<file path=customXml/itemProps3.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9037</TotalTime>
  <Words>1170</Words>
  <Application>Microsoft Macintosh PowerPoint</Application>
  <PresentationFormat>Widescreen</PresentationFormat>
  <Paragraphs>138</Paragraphs>
  <Slides>27</Slides>
  <Notes>19</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27</vt:i4>
      </vt:variant>
    </vt:vector>
  </HeadingPairs>
  <TitlesOfParts>
    <vt:vector size="36" baseType="lpstr">
      <vt:lpstr>Aptos</vt:lpstr>
      <vt:lpstr>Arial</vt:lpstr>
      <vt:lpstr>Artifakt Legend</vt:lpstr>
      <vt:lpstr>Courier New</vt:lpstr>
      <vt:lpstr>Symbol</vt:lpstr>
      <vt:lpstr>Wingdings 2</vt:lpstr>
      <vt:lpstr>Title and Divider Slides</vt:lpstr>
      <vt:lpstr>Light template (light content slides only)</vt:lpstr>
      <vt:lpstr>Dark template (dark content slides only)</vt:lpstr>
      <vt:lpstr>PowerPoint Presentation</vt:lpstr>
      <vt:lpstr>Sections in this lecture</vt:lpstr>
      <vt:lpstr>PowerPoint Presentation</vt:lpstr>
      <vt:lpstr>Learning objectives</vt:lpstr>
      <vt:lpstr>Move a project across different Forma Sites</vt:lpstr>
      <vt:lpstr>Copy geometry to Hub</vt:lpstr>
      <vt:lpstr>Open geometry from the Hub</vt:lpstr>
      <vt:lpstr>Export from Revit to Forma Site Design</vt:lpstr>
      <vt:lpstr>Upload geometry to Forma Site Design</vt:lpstr>
      <vt:lpstr>Upload OBJ file from your computer</vt:lpstr>
      <vt:lpstr>Establish OBJ Import Settings</vt:lpstr>
      <vt:lpstr>Upload geometry to Forma Site Design</vt:lpstr>
      <vt:lpstr>PowerPoint Presentation</vt:lpstr>
      <vt:lpstr>Learning objectives</vt:lpstr>
      <vt:lpstr>Add a surface for spatial evaluation</vt:lpstr>
      <vt:lpstr>Create a generic surface</vt:lpstr>
      <vt:lpstr>Modify a surface</vt:lpstr>
      <vt:lpstr>Add parking to a site</vt:lpstr>
      <vt:lpstr>Save a camera position</vt:lpstr>
      <vt:lpstr>PowerPoint Presentation</vt:lpstr>
      <vt:lpstr>Learning objectives</vt:lpstr>
      <vt:lpstr>PowerPoint Presentation</vt:lpstr>
      <vt:lpstr>Share a site for collaboration</vt:lpstr>
      <vt:lpstr>Evaluation across multiverse proposals…</vt:lpstr>
      <vt:lpstr>Evaluation across multiverse proposals…</vt:lpstr>
      <vt:lpstr>Evaluation across multiverse proposals…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53</cp:revision>
  <cp:lastPrinted>2026-05-31T16:09:48Z</cp:lastPrinted>
  <dcterms:created xsi:type="dcterms:W3CDTF">2026-04-02T01:42:07Z</dcterms:created>
  <dcterms:modified xsi:type="dcterms:W3CDTF">2026-08-18T02:16:01Z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