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30"/>
  </p:notesMasterIdLst>
  <p:handoutMasterIdLst>
    <p:handoutMasterId r:id="rId31"/>
  </p:handoutMasterIdLst>
  <p:sldIdLst>
    <p:sldId id="829" r:id="rId7"/>
    <p:sldId id="952" r:id="rId8"/>
    <p:sldId id="951" r:id="rId9"/>
    <p:sldId id="826" r:id="rId10"/>
    <p:sldId id="945" r:id="rId11"/>
    <p:sldId id="944" r:id="rId12"/>
    <p:sldId id="947" r:id="rId13"/>
    <p:sldId id="946" r:id="rId14"/>
    <p:sldId id="948" r:id="rId15"/>
    <p:sldId id="949" r:id="rId16"/>
    <p:sldId id="950" r:id="rId17"/>
    <p:sldId id="953" r:id="rId18"/>
    <p:sldId id="954" r:id="rId19"/>
    <p:sldId id="955" r:id="rId20"/>
    <p:sldId id="956" r:id="rId21"/>
    <p:sldId id="957" r:id="rId22"/>
    <p:sldId id="958" r:id="rId23"/>
    <p:sldId id="959" r:id="rId24"/>
    <p:sldId id="943" r:id="rId25"/>
    <p:sldId id="960" r:id="rId26"/>
    <p:sldId id="961" r:id="rId27"/>
    <p:sldId id="962" r:id="rId28"/>
    <p:sldId id="939" r:id="rId29"/>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ideo slides" id="{F51FDEA3-ECEC-4079-9A78-3D58F8ADA9AF}">
          <p14:sldIdLst>
            <p14:sldId id="829"/>
            <p14:sldId id="952"/>
            <p14:sldId id="951"/>
            <p14:sldId id="826"/>
            <p14:sldId id="945"/>
            <p14:sldId id="944"/>
            <p14:sldId id="947"/>
            <p14:sldId id="946"/>
            <p14:sldId id="948"/>
            <p14:sldId id="949"/>
            <p14:sldId id="950"/>
            <p14:sldId id="953"/>
            <p14:sldId id="954"/>
            <p14:sldId id="955"/>
            <p14:sldId id="956"/>
            <p14:sldId id="957"/>
            <p14:sldId id="958"/>
            <p14:sldId id="959"/>
            <p14:sldId id="943"/>
            <p14:sldId id="960"/>
            <p14:sldId id="961"/>
            <p14:sldId id="962"/>
            <p14:sldId id="939"/>
          </p14:sldIdLst>
        </p14:section>
      </p14:sectionLst>
    </p:ex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FCF53977-B6C1-2878-8F66-571330693338}" name="Robert Kelly" initials="R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65" autoAdjust="0"/>
    <p:restoredTop sz="71918" autoAdjust="0"/>
  </p:normalViewPr>
  <p:slideViewPr>
    <p:cSldViewPr snapToGrid="0">
      <p:cViewPr varScale="1">
        <p:scale>
          <a:sx n="89" d="100"/>
          <a:sy n="89" d="100"/>
        </p:scale>
        <p:origin x="2160" y="176"/>
      </p:cViewPr>
      <p:guideLst>
        <p:guide pos="7416"/>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latin typeface="Arial" panose="020B0604020202020204" pitchFamily="34" charset="0"/>
              </a:rPr>
              <a:t>8/17/26</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2B73DB89-8C31-E547-9911-10E23883D61B}" type="datetimeFigureOut">
              <a:rPr lang="en-US" smtClean="0"/>
              <a:pPr/>
              <a:t>8/17/26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D4B7B3C-D26E-B544-A776-A3AE7A302913}" type="slidenum">
              <a:rPr lang="en-US" smtClean="0"/>
              <a:pPr/>
              <a:t>‹#›</a:t>
            </a:fld>
            <a:endParaRPr lang="en-US" dirty="0"/>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Health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Understanding how to mitigate noise is a serious concern for human health, as high level of noise have been linked to increase levels of stress, anxiety, cardiovascular disease, blood pressure, and a decrease in productivity.</a:t>
            </a: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Code –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Most locations have designated noise ordinances to ensure that prolonged sounds need to stay under 50-70 decibels because of the health hazard that this level of sound presents. However, this does not include sound generated by traffic – so it often becomes the responsibility of the designer to develop strategies to reduce noise while designing a site layout. </a:t>
            </a: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Cost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Developing the correct set of materials with the appropriate STC (Sound Transmission Class) value helps ensure that interior spaces, and the type of interior spaces are both appropriate to potential noise problems, and that sound passing through the assembly is mitigated. </a:t>
            </a:r>
          </a:p>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5</a:t>
            </a:fld>
            <a:endParaRPr lang="en-US"/>
          </a:p>
        </p:txBody>
      </p:sp>
    </p:spTree>
    <p:extLst>
      <p:ext uri="{BB962C8B-B14F-4D97-AF65-F5344CB8AC3E}">
        <p14:creationId xmlns:p14="http://schemas.microsoft.com/office/powerpoint/2010/main" val="264713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090879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15076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74476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Develop an understanding of power…</a:t>
            </a:r>
          </a:p>
        </p:txBody>
      </p:sp>
      <p:sp>
        <p:nvSpPr>
          <p:cNvPr id="4" name="Slide Number Placeholder 3"/>
          <p:cNvSpPr>
            <a:spLocks noGrp="1"/>
          </p:cNvSpPr>
          <p:nvPr>
            <p:ph type="sldNum" sz="quarter" idx="5"/>
          </p:nvPr>
        </p:nvSpPr>
        <p:spPr/>
        <p:txBody>
          <a:bodyPr/>
          <a:lstStyle/>
          <a:p>
            <a:fld id="{AD4B7B3C-D26E-B544-A776-A3AE7A302913}" type="slidenum">
              <a:rPr lang="en-US" smtClean="0"/>
              <a:pPr/>
              <a:t>19</a:t>
            </a:fld>
            <a:endParaRPr lang="en-US"/>
          </a:p>
        </p:txBody>
      </p:sp>
    </p:spTree>
    <p:extLst>
      <p:ext uri="{BB962C8B-B14F-4D97-AF65-F5344CB8AC3E}">
        <p14:creationId xmlns:p14="http://schemas.microsoft.com/office/powerpoint/2010/main" val="12796428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Develop total costs</a:t>
            </a:r>
          </a:p>
        </p:txBody>
      </p:sp>
      <p:sp>
        <p:nvSpPr>
          <p:cNvPr id="4" name="Slide Number Placeholder 3"/>
          <p:cNvSpPr>
            <a:spLocks noGrp="1"/>
          </p:cNvSpPr>
          <p:nvPr>
            <p:ph type="sldNum" sz="quarter" idx="5"/>
          </p:nvPr>
        </p:nvSpPr>
        <p:spPr/>
        <p:txBody>
          <a:bodyPr/>
          <a:lstStyle/>
          <a:p>
            <a:fld id="{AD4B7B3C-D26E-B544-A776-A3AE7A302913}" type="slidenum">
              <a:rPr lang="en-US" smtClean="0"/>
              <a:pPr/>
              <a:t>20</a:t>
            </a:fld>
            <a:endParaRPr lang="en-US"/>
          </a:p>
        </p:txBody>
      </p:sp>
    </p:spTree>
    <p:extLst>
      <p:ext uri="{BB962C8B-B14F-4D97-AF65-F5344CB8AC3E}">
        <p14:creationId xmlns:p14="http://schemas.microsoft.com/office/powerpoint/2010/main" val="3947464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Apply potential power creation, apply cost potential offset</a:t>
            </a:r>
          </a:p>
        </p:txBody>
      </p:sp>
      <p:sp>
        <p:nvSpPr>
          <p:cNvPr id="4" name="Slide Number Placeholder 3"/>
          <p:cNvSpPr>
            <a:spLocks noGrp="1"/>
          </p:cNvSpPr>
          <p:nvPr>
            <p:ph type="sldNum" sz="quarter" idx="5"/>
          </p:nvPr>
        </p:nvSpPr>
        <p:spPr/>
        <p:txBody>
          <a:bodyPr/>
          <a:lstStyle/>
          <a:p>
            <a:fld id="{AD4B7B3C-D26E-B544-A776-A3AE7A302913}" type="slidenum">
              <a:rPr lang="en-US" smtClean="0"/>
              <a:pPr/>
              <a:t>21</a:t>
            </a:fld>
            <a:endParaRPr lang="en-US"/>
          </a:p>
        </p:txBody>
      </p:sp>
    </p:spTree>
    <p:extLst>
      <p:ext uri="{BB962C8B-B14F-4D97-AF65-F5344CB8AC3E}">
        <p14:creationId xmlns:p14="http://schemas.microsoft.com/office/powerpoint/2010/main" val="905884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96797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14034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7333585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243226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50758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11</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81928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Solar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Economic value: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Installing solar power reduces the buildings strain on the power grid, lowering the owner cost on utilities, increasing the return on the building investment, and building resilience against fluctuating (usually rising) utility costs. Solar panels have been shown to increase a buildings value. Generating even a portion of a building’s power needs by using solar decreases building downtime from power loss and creates independence from blackouts. </a:t>
            </a: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Multifunctional materiality: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When integrated into a building design, solar panels can also create additional shade for a building decreasing solar heat gain. When integrated into a site design, solar panels can create additional shade for parking areas and parks. Several advancements in solar panel materials have integrated power generation into creating BIPVs (Building Integrated Photovoltaics) such as roofing material, wall enclosure systems, and glazing. </a:t>
            </a: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Inherent good: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Working toward building level energy independence is a step in the direction for environmental good: Reduction of greenhouse gases, reduction of global warming, and the overall improved health of our planet. </a:t>
            </a:r>
          </a:p>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14</a:t>
            </a:fld>
            <a:endParaRPr lang="en-US"/>
          </a:p>
        </p:txBody>
      </p:sp>
    </p:spTree>
    <p:extLst>
      <p:ext uri="{BB962C8B-B14F-4D97-AF65-F5344CB8AC3E}">
        <p14:creationId xmlns:p14="http://schemas.microsoft.com/office/powerpoint/2010/main" val="37320062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12128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b="0" i="0">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b="0" i="0">
                <a:solidFill>
                  <a:schemeClr val="tx1"/>
                </a:solidFill>
                <a:latin typeface="Arial" panose="020B0604020202020204" pitchFamily="34" charset="0"/>
              </a:defRPr>
            </a:lvl1pPr>
          </a:lstStyle>
          <a:p>
            <a:r>
              <a:rPr lang="en-US" dirty="0"/>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chemeClr val="tx1"/>
                </a:solidFill>
                <a:latin typeface="Arial" panose="020B0604020202020204" pitchFamily="34" charset="0"/>
                <a:ea typeface="Artifakt Legend Ofc" panose="020B0504010101010104" pitchFamily="34" charset="0"/>
                <a:cs typeface="Artifakt Legend Ofc" panose="020B0504010101010104" pitchFamily="34" charset="0"/>
              </a:defRPr>
            </a:lvl1pPr>
          </a:lstStyle>
          <a:p>
            <a:r>
              <a:rPr lang="en-US" dirty="0"/>
              <a:t>Click to add</a:t>
            </a:r>
            <a:br>
              <a:rPr lang="en-US" dirty="0"/>
            </a:br>
            <a:r>
              <a:rPr lang="en-US" dirty="0"/>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07AF06F7-B096-493B-B1B0-C96E279B1CF6}"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27405980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417487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lvl1pPr>
              <a:defRPr b="1" i="0"/>
            </a:lvl1pPr>
          </a:lstStyle>
          <a:p>
            <a:pPr lvl="0"/>
            <a:r>
              <a:rPr lang="en-US" dirty="0"/>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vl1pPr>
          </a:lstStyle>
          <a:p>
            <a:r>
              <a:rPr lang="en-US" dirty="0"/>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lvl1pPr>
              <a:defRPr b="1" i="0"/>
            </a:lvl1pPr>
          </a:lstStyle>
          <a:p>
            <a:r>
              <a:rPr lang="en-US" dirty="0"/>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b="0" i="0">
                <a:solidFill>
                  <a:schemeClr val="bg1"/>
                </a:solidFill>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b="0" i="0">
                <a:solidFill>
                  <a:srgbClr val="F5F5F0"/>
                </a:solidFill>
                <a:latin typeface="Arial" panose="020B0604020202020204" pitchFamily="34" charset="0"/>
              </a:defRPr>
            </a:lvl1pPr>
          </a:lstStyle>
          <a:p>
            <a:r>
              <a:rPr lang="en-US" dirty="0"/>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rgbClr val="F5F5F0"/>
                </a:solidFill>
                <a:latin typeface="Arial" panose="020B0604020202020204" pitchFamily="34" charset="0"/>
                <a:ea typeface="Artifakt Legend" panose="020B0503050000020004" pitchFamily="34" charset="77"/>
              </a:defRPr>
            </a:lvl1pPr>
          </a:lstStyle>
          <a:p>
            <a:r>
              <a:rPr lang="en-US" dirty="0"/>
              <a:t>Click to add</a:t>
            </a:r>
            <a:br>
              <a:rPr lang="en-US" dirty="0"/>
            </a:br>
            <a:r>
              <a:rPr lang="en-US" dirty="0"/>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indent="0">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07AF06F7-B096-493B-B1B0-C96E279B1CF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2"/>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vl1pPr>
          </a:lstStyle>
          <a:p>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1" i="0">
                <a:solidFill>
                  <a:schemeClr val="tx1"/>
                </a:solidFill>
                <a:latin typeface="Arial" panose="020B0604020202020204" pitchFamily="34" charset="0"/>
              </a:defRPr>
            </a:lvl1pPr>
          </a:lstStyle>
          <a:p>
            <a:pPr lvl="0"/>
            <a:r>
              <a:rPr lang="en-US" dirty="0"/>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lvl1pPr>
              <a:defRPr b="0" i="0">
                <a:latin typeface="Arial" panose="020B0604020202020204" pitchFamily="34" charset="0"/>
              </a:defRPr>
            </a:lvl1pPr>
          </a:lstStyle>
          <a:p>
            <a:endParaRPr lang="en-US" dirty="0"/>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tx1"/>
                </a:solidFill>
                <a:latin typeface="Arial" panose="020B0604020202020204" pitchFamily="34" charset="0"/>
              </a:defRPr>
            </a:lvl1pPr>
          </a:lstStyle>
          <a:p>
            <a:pPr lvl="0"/>
            <a:r>
              <a:rPr lang="en-US" dirty="0"/>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lvl1pPr>
          </a:lstStyle>
          <a:p>
            <a:r>
              <a:rPr lang="en-US" dirty="0"/>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b="0" i="0" dirty="0">
              <a:latin typeface="Arial" panose="020B0604020202020204" pitchFamily="34" charset="0"/>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b="1" i="0"/>
            </a:lvl1pPr>
          </a:lstStyle>
          <a:p>
            <a:r>
              <a:rPr lang="en-US" dirty="0"/>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b="0" i="0" dirty="0">
              <a:latin typeface="Arial" panose="020B0604020202020204" pitchFamily="34" charset="0"/>
            </a:endParaRPr>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b="1" i="0"/>
            </a:lvl1pPr>
          </a:lstStyle>
          <a:p>
            <a:r>
              <a:rPr lang="en-US" dirty="0"/>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b="1" i="0"/>
            </a:lvl1pPr>
          </a:lstStyle>
          <a:p>
            <a:r>
              <a:rPr lang="en-US" dirty="0"/>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b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Arial" panose="020B0604020202020204" pitchFamily="34" charset="0"/>
                <a:ea typeface="Artifakt Element" panose="020B0503050000020004" pitchFamily="34" charset="77"/>
                <a:cs typeface="+mn-cs"/>
              </a:rPr>
              <a:t>2026</a:t>
            </a:fld>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lvl1pPr>
              <a:defRPr b="1" i="0"/>
            </a:lvl1pPr>
          </a:lstStyle>
          <a:p>
            <a:pPr lvl="0"/>
            <a:r>
              <a:rPr lang="en-US" dirty="0"/>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vl1pPr>
          </a:lstStyle>
          <a:p>
            <a:pPr lvl="0"/>
            <a:r>
              <a:rPr lang="en-US" dirty="0"/>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lvl1pPr>
              <a:defRPr b="1" i="0"/>
            </a:lvl1pPr>
          </a:lstStyle>
          <a:p>
            <a:pPr lvl="0"/>
            <a:r>
              <a:rPr lang="en-US" dirty="0"/>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solidFill>
                  <a:schemeClr val="bg1"/>
                </a:solidFill>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b="1" i="0"/>
            </a:lvl1pPr>
          </a:lstStyle>
          <a:p>
            <a:pPr lvl="0"/>
            <a:r>
              <a:rPr lang="en-US" dirty="0"/>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solidFill>
                  <a:schemeClr val="bg1"/>
                </a:solidFill>
              </a:defRPr>
            </a:lvl1pPr>
          </a:lstStyle>
          <a:p>
            <a:pPr lvl="0"/>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accent6"/>
                </a:solidFill>
                <a:latin typeface="Arial" panose="020B0604020202020204" pitchFamily="34" charset="0"/>
              </a:rPr>
              <a:t>© </a:t>
            </a:r>
            <a:fld id="{0DBEA3F7-58FD-4F83-8E60-9B5066D26E8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4" name="Text Placeholder 26">
            <a:extLst>
              <a:ext uri="{FF2B5EF4-FFF2-40B4-BE49-F238E27FC236}">
                <a16:creationId xmlns:a16="http://schemas.microsoft.com/office/drawing/2014/main" id="{C38CCE6E-F780-0C8D-DB78-57122349A51F}"/>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1"/>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vl1pPr>
          </a:lstStyle>
          <a:p>
            <a:pPr lvl="0"/>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1" i="0">
                <a:solidFill>
                  <a:schemeClr val="tx1"/>
                </a:solidFill>
                <a:latin typeface="Arial" panose="020B0604020202020204" pitchFamily="34" charset="0"/>
              </a:defRPr>
            </a:lvl1pPr>
          </a:lstStyle>
          <a:p>
            <a:pPr lvl="0"/>
            <a:r>
              <a:rPr lang="en-US" dirty="0"/>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lvl1pPr>
              <a:defRPr b="0" i="0">
                <a:latin typeface="Arial" panose="020B0604020202020204" pitchFamily="34" charset="0"/>
              </a:defRPr>
            </a:lvl1pPr>
          </a:lstStyle>
          <a:p>
            <a:endParaRPr lang="en-US" dirty="0"/>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bg1"/>
                </a:solidFill>
                <a:latin typeface="Arial" panose="020B0604020202020204" pitchFamily="34" charset="0"/>
              </a:defRPr>
            </a:lvl1pPr>
          </a:lstStyle>
          <a:p>
            <a:pPr lvl="0"/>
            <a:r>
              <a:rPr lang="en-US" dirty="0"/>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solidFill>
                  <a:schemeClr val="tx1"/>
                </a:solidFill>
              </a:defRPr>
            </a:lvl1pPr>
          </a:lstStyle>
          <a:p>
            <a:pPr lvl="0"/>
            <a:r>
              <a:rPr lang="en-US" dirty="0"/>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b="0" i="0">
                <a:solidFill>
                  <a:schemeClr val="bg1"/>
                </a:solidFill>
                <a:latin typeface="Arial" panose="020B0604020202020204" pitchFamily="34" charset="0"/>
              </a:defRPr>
            </a:lvl1pPr>
          </a:lstStyle>
          <a:p>
            <a:fld id="{D425CD52-4183-C145-916A-AE90310D9D4E}" type="slidenum">
              <a:rPr lang="en-US" smtClean="0"/>
              <a:pPr/>
              <a:t>‹#›</a:t>
            </a:fld>
            <a:endParaRPr lang="en-US" dirty="0"/>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b="1" i="0"/>
            </a:lvl1pPr>
          </a:lstStyle>
          <a:p>
            <a:r>
              <a:rPr lang="en-US" dirty="0"/>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b="1" i="0"/>
            </a:lvl1pPr>
          </a:lstStyle>
          <a:p>
            <a:r>
              <a:rPr lang="en-US" dirty="0"/>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solidFill>
                  <a:schemeClr val="accent5"/>
                </a:solidFill>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b="1" i="0"/>
            </a:lvl1pPr>
          </a:lstStyle>
          <a:p>
            <a:r>
              <a:rPr lang="en-US" dirty="0"/>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accent6"/>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accent6"/>
                </a:solidFill>
                <a:latin typeface="Arial" panose="020B0604020202020204" pitchFamily="34" charset="0"/>
                <a:ea typeface="Artifakt Element" panose="020B0503050000020004" pitchFamily="34" charset="77"/>
                <a:cs typeface="+mn-cs"/>
              </a:rPr>
            </a:br>
            <a:r>
              <a:rPr lang="en-US" sz="900" b="0" i="0" kern="1200" dirty="0">
                <a:solidFill>
                  <a:schemeClr val="accent6"/>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Arial" panose="020B0604020202020204" pitchFamily="34" charset="0"/>
                <a:ea typeface="Artifakt Element" panose="020B0503050000020004" pitchFamily="34" charset="77"/>
                <a:cs typeface="+mn-cs"/>
              </a:rPr>
              <a:t>2026</a:t>
            </a:fld>
            <a:r>
              <a:rPr lang="en-US" sz="900" b="0" i="0" kern="1200" dirty="0">
                <a:solidFill>
                  <a:schemeClr val="accent6"/>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2740738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276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9AAC730D-C093-4AEA-A84A-0558CE5E66AD}"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16" name="Rectangle: Single Corner Rounded 1">
            <a:extLst>
              <a:ext uri="{FF2B5EF4-FFF2-40B4-BE49-F238E27FC236}">
                <a16:creationId xmlns:a16="http://schemas.microsoft.com/office/drawing/2014/main" id="{B1524FB2-F065-6DA5-4FD6-699DEAE68C58}"/>
              </a:ext>
            </a:extLst>
          </p:cNvPr>
          <p:cNvSpPr/>
          <p:nvPr userDrawn="1"/>
        </p:nvSpPr>
        <p:spPr>
          <a:xfrm>
            <a:off x="0" y="1638300"/>
            <a:ext cx="12192000" cy="5219700"/>
          </a:xfrm>
          <a:prstGeom prst="round1Rect">
            <a:avLst>
              <a:gd name="adj" fmla="val 29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solidFill>
                  <a:schemeClr val="bg1"/>
                </a:solidFill>
              </a:defRPr>
            </a:lvl1pPr>
          </a:lstStyle>
          <a:p>
            <a:r>
              <a:rPr lang="en-US" dirty="0"/>
              <a:t>Click to add</a:t>
            </a:r>
            <a:br>
              <a:rPr lang="en-US" dirty="0"/>
            </a:br>
            <a:r>
              <a:rPr lang="en-US" dirty="0"/>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9AAC730D-C093-4AEA-A84A-0558CE5E66AD}"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bg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bg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b="0" i="0">
                <a:solidFill>
                  <a:schemeClr val="tx1"/>
                </a:solidFill>
                <a:latin typeface="Arial" panose="020B0604020202020204" pitchFamily="34" charset="0"/>
              </a:defRPr>
            </a:lvl1pPr>
          </a:lstStyle>
          <a:p>
            <a:r>
              <a:rPr lang="en-US" dirty="0"/>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theme" Target="../theme/theme3.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dirty="0"/>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 id="2147483891" r:id="rId11"/>
    <p:sldLayoutId id="2147483892" r:id="rId12"/>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 id="2147483893" r:id="rId19"/>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bg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Extending performance analyses lecture</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511371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5" cy="4712345"/>
          </a:xfrm>
          <a:prstGeom prst="rect">
            <a:avLst/>
          </a:prstGeom>
        </p:spPr>
      </p:pic>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Detailed noise analysis</a:t>
            </a:r>
            <a:endParaRPr lang="en-US" dirty="0"/>
          </a:p>
        </p:txBody>
      </p:sp>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131224"/>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To run a more detailed, three-dimensional noise analysis, select Analyze under DETAILED, and then View result when completed.</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7485761-37ED-A233-BA08-4B6947F4A79C}"/>
              </a:ext>
            </a:extLst>
          </p:cNvPr>
          <p:cNvSpPr/>
          <p:nvPr/>
        </p:nvSpPr>
        <p:spPr>
          <a:xfrm rot="16200000">
            <a:off x="9765900" y="389109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25F0B0F5-7F34-4042-EDA2-2E63FAABFAD7}"/>
              </a:ext>
            </a:extLst>
          </p:cNvPr>
          <p:cNvSpPr/>
          <p:nvPr/>
        </p:nvSpPr>
        <p:spPr>
          <a:xfrm rot="16200000">
            <a:off x="9864960" y="488051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92688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5" cy="4712344"/>
          </a:xfrm>
          <a:prstGeom prst="rect">
            <a:avLst/>
          </a:prstGeom>
        </p:spPr>
      </p:pic>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Detailed noise analysis results</a:t>
            </a:r>
            <a:endParaRPr lang="en-US" dirty="0"/>
          </a:p>
        </p:txBody>
      </p:sp>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97193"/>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This analysis presents noise levels in decibels on all surfaces within the defined parameters of the simulation.</a:t>
            </a:r>
          </a:p>
          <a:p>
            <a:pPr marR="0" lvl="0" algn="l" defTabSz="914354" rtl="0" eaLnBrk="1" fontAlgn="auto" latinLnBrk="0" hangingPunct="1">
              <a:lnSpc>
                <a:spcPct val="150000"/>
              </a:lnSpc>
              <a:spcBef>
                <a:spcPts val="0"/>
              </a:spcBef>
              <a:spcAft>
                <a:spcPts val="0"/>
              </a:spcAft>
              <a:buClrTx/>
              <a:buSzTx/>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Use the Label tool to select surfaces for a precise dB value.</a:t>
            </a:r>
          </a:p>
        </p:txBody>
      </p:sp>
      <p:sp>
        <p:nvSpPr>
          <p:cNvPr id="6" name="Down Arrow 21">
            <a:extLst>
              <a:ext uri="{FF2B5EF4-FFF2-40B4-BE49-F238E27FC236}">
                <a16:creationId xmlns:a16="http://schemas.microsoft.com/office/drawing/2014/main" id="{B7D526FF-3C7A-03B5-A508-40B9603F5A2C}"/>
              </a:ext>
            </a:extLst>
          </p:cNvPr>
          <p:cNvSpPr/>
          <p:nvPr/>
        </p:nvSpPr>
        <p:spPr>
          <a:xfrm rot="16200000">
            <a:off x="9026760" y="140697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03004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b="1" spc="100" dirty="0">
                <a:solidFill>
                  <a:schemeClr val="bg1"/>
                </a:solidFill>
                <a:latin typeface="Arial" panose="020B0604020202020204" pitchFamily="34" charset="0"/>
                <a:ea typeface="Artifakt Legend" panose="020B0503050000020004" pitchFamily="34" charset="77"/>
              </a:rPr>
              <a:t>Evaluate solar energy</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540458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After completing this lesson, you’ll be able to:</a:t>
            </a:r>
          </a:p>
          <a:p>
            <a:pPr marL="0" indent="0">
              <a:buNone/>
            </a:pPr>
            <a:endParaRPr lang="en-US" dirty="0">
              <a:latin typeface="Arial" panose="020B0604020202020204" pitchFamily="34" charset="0"/>
              <a:ea typeface="Artifakt Element"/>
              <a:cs typeface="Arial" panose="020B0604020202020204" pitchFamily="34" charset="0"/>
            </a:endParaRP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Set up the solar energy simulation for the roof area and additional surface areas. </a:t>
            </a:r>
          </a:p>
          <a:p>
            <a:pPr marL="342900" marR="0" lvl="0" indent="-342900">
              <a:lnSpc>
                <a:spcPct val="115000"/>
              </a:lnSpc>
              <a:spcBef>
                <a:spcPts val="0"/>
              </a:spcBef>
              <a:spcAft>
                <a:spcPts val="80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Arial" panose="020B0604020202020204" pitchFamily="34" charset="0"/>
              </a:rPr>
              <a:t>Describe potential energy use for a building.</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Evaluate potential solar energy creation for an area (like the roof) on a site.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Evaluate solar energy payback. </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Learning objectives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24221277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B75A225-1233-08B8-2E24-F062BA9663C6}"/>
              </a:ext>
            </a:extLst>
          </p:cNvPr>
          <p:cNvPicPr>
            <a:picLocks noChangeAspect="1"/>
          </p:cNvPicPr>
          <p:nvPr/>
        </p:nvPicPr>
        <p:blipFill>
          <a:blip r:embed="rId3">
            <a:clrChange>
              <a:clrFrom>
                <a:srgbClr val="E8EFE7"/>
              </a:clrFrom>
              <a:clrTo>
                <a:srgbClr val="E8EFE7">
                  <a:alpha val="0"/>
                </a:srgbClr>
              </a:clrTo>
            </a:clrChange>
          </a:blip>
          <a:stretch>
            <a:fillRect/>
          </a:stretch>
        </p:blipFill>
        <p:spPr>
          <a:xfrm>
            <a:off x="0" y="0"/>
            <a:ext cx="12192000" cy="6650182"/>
          </a:xfrm>
          <a:prstGeom prst="rect">
            <a:avLst/>
          </a:prstGeom>
        </p:spPr>
      </p:pic>
    </p:spTree>
    <p:extLst>
      <p:ext uri="{BB962C8B-B14F-4D97-AF65-F5344CB8AC3E}">
        <p14:creationId xmlns:p14="http://schemas.microsoft.com/office/powerpoint/2010/main" val="1730246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Create a solar energy analysis</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0"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108817"/>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Select Solar energy analysis.</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endParaRPr lang="en-US" dirty="0">
              <a:solidFill>
                <a:srgbClr val="000000"/>
              </a:solidFill>
              <a:latin typeface="Arial" panose="020B0604020202020204" pitchFamily="34" charset="0"/>
              <a:cs typeface="Arial" panose="020B0604020202020204" pitchFamily="34" charset="0"/>
            </a:endParaRP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Set the Analysis area to the Site limit.</a:t>
            </a:r>
          </a:p>
          <a:p>
            <a:pPr marR="0" lvl="0" algn="l" defTabSz="914354" rtl="0" eaLnBrk="1" fontAlgn="auto" latinLnBrk="0" hangingPunct="1">
              <a:lnSpc>
                <a:spcPct val="150000"/>
              </a:lnSpc>
              <a:spcBef>
                <a:spcPts val="0"/>
              </a:spcBef>
              <a:spcAft>
                <a:spcPts val="0"/>
              </a:spcAft>
              <a:buClrTx/>
              <a:buSzTx/>
              <a:tabLst/>
              <a:defRPr/>
            </a:pP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This will ensure that </a:t>
            </a:r>
            <a:r>
              <a:rPr lang="en-US" dirty="0">
                <a:solidFill>
                  <a:srgbClr val="000000"/>
                </a:solidFill>
                <a:latin typeface="Arial" panose="020B0604020202020204" pitchFamily="34" charset="0"/>
                <a:cs typeface="Arial" panose="020B0604020202020204" pitchFamily="34" charset="0"/>
              </a:rPr>
              <a:t>the only surfaces evaluated will be within the site</a:t>
            </a: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927836" y="160349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A34B1247-9E63-62F1-8181-72E2650FC009}"/>
              </a:ext>
            </a:extLst>
          </p:cNvPr>
          <p:cNvSpPr/>
          <p:nvPr/>
        </p:nvSpPr>
        <p:spPr>
          <a:xfrm rot="16200000">
            <a:off x="9701663" y="281007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43305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Create a solar energy analysis</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1"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28753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Select Run analysis.</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When completed, click on View result.</a:t>
            </a: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636626" y="241670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A34B1247-9E63-62F1-8181-72E2650FC009}"/>
              </a:ext>
            </a:extLst>
          </p:cNvPr>
          <p:cNvSpPr/>
          <p:nvPr/>
        </p:nvSpPr>
        <p:spPr>
          <a:xfrm rot="16200000">
            <a:off x="9789026" y="337502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9235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Study the analysis results</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1"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5026954"/>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Select the Label tool.</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Select surfaces to see values for the potential power generation in Kilowatt Hours per Square foot.</a:t>
            </a:r>
          </a:p>
          <a:p>
            <a:pPr marR="0" lvl="0" algn="l" defTabSz="914354" rtl="0" eaLnBrk="1" fontAlgn="auto" latinLnBrk="0" hangingPunct="1">
              <a:lnSpc>
                <a:spcPct val="150000"/>
              </a:lnSpc>
              <a:spcBef>
                <a:spcPts val="0"/>
              </a:spcBef>
              <a:spcAft>
                <a:spcPts val="0"/>
              </a:spcAft>
              <a:buClrTx/>
              <a:buSzTx/>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In the </a:t>
            </a:r>
            <a:r>
              <a:rPr lang="en-US" dirty="0">
                <a:solidFill>
                  <a:srgbClr val="000000"/>
                </a:solidFill>
                <a:latin typeface="Arial" panose="020B0604020202020204" pitchFamily="34" charset="0"/>
                <a:cs typeface="Arial" panose="020B0604020202020204" pitchFamily="34" charset="0"/>
              </a:rPr>
              <a:t>right panel at the bottom are overall values for the surfaces assuming panel type and surface coverage.</a:t>
            </a: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9041822" y="139154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A34B1247-9E63-62F1-8181-72E2650FC009}"/>
              </a:ext>
            </a:extLst>
          </p:cNvPr>
          <p:cNvSpPr/>
          <p:nvPr/>
        </p:nvSpPr>
        <p:spPr>
          <a:xfrm rot="16200000">
            <a:off x="6735108" y="290797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2ABA913A-3E93-EA01-DD57-2416B12314BB}"/>
              </a:ext>
            </a:extLst>
          </p:cNvPr>
          <p:cNvSpPr/>
          <p:nvPr/>
        </p:nvSpPr>
        <p:spPr>
          <a:xfrm rot="16200000">
            <a:off x="9342841" y="404568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667863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Apply and refine results to a single surface</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2" y="1315638"/>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949462"/>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By selecting a single surface you can see specific values that can be adjusted with sliders to dial in both panel efficiency and surface coverage to match either solar panels, or BPIVs. </a:t>
            </a: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3" name="Down Arrow 21">
            <a:extLst>
              <a:ext uri="{FF2B5EF4-FFF2-40B4-BE49-F238E27FC236}">
                <a16:creationId xmlns:a16="http://schemas.microsoft.com/office/drawing/2014/main" id="{A34B1247-9E63-62F1-8181-72E2650FC009}"/>
              </a:ext>
            </a:extLst>
          </p:cNvPr>
          <p:cNvSpPr/>
          <p:nvPr/>
        </p:nvSpPr>
        <p:spPr>
          <a:xfrm rot="16200000">
            <a:off x="6735108" y="290797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2ABA913A-3E93-EA01-DD57-2416B12314BB}"/>
              </a:ext>
            </a:extLst>
          </p:cNvPr>
          <p:cNvSpPr/>
          <p:nvPr/>
        </p:nvSpPr>
        <p:spPr>
          <a:xfrm rot="16200000">
            <a:off x="9342841" y="404568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46198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19100" y="1404862"/>
            <a:ext cx="9536430" cy="22669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Apartments:</a:t>
            </a:r>
          </a:p>
          <a:p>
            <a:pPr marL="0" indent="0">
              <a:buNone/>
            </a:pPr>
            <a:r>
              <a:rPr lang="en-US" sz="1800" dirty="0">
                <a:latin typeface="Arial" panose="020B0604020202020204" pitchFamily="34" charset="0"/>
                <a:ea typeface="Artifakt Element"/>
                <a:cs typeface="Arial" panose="020B0604020202020204" pitchFamily="34" charset="0"/>
              </a:rPr>
              <a:t>9.6 kWh per square foot</a:t>
            </a:r>
          </a:p>
          <a:p>
            <a:pPr marL="0" indent="0">
              <a:buNone/>
            </a:pPr>
            <a:r>
              <a:rPr lang="en-US" sz="1800" dirty="0">
                <a:latin typeface="Arial" panose="020B0604020202020204" pitchFamily="34" charset="0"/>
                <a:ea typeface="Artifakt Element"/>
                <a:cs typeface="Arial" panose="020B0604020202020204" pitchFamily="34" charset="0"/>
              </a:rPr>
              <a:t>Apartment square footage: 28,000</a:t>
            </a:r>
          </a:p>
          <a:p>
            <a:pPr marL="0" indent="0">
              <a:buNone/>
            </a:pPr>
            <a:r>
              <a:rPr lang="en-US" sz="1800" dirty="0">
                <a:latin typeface="Arial" panose="020B0604020202020204" pitchFamily="34" charset="0"/>
                <a:ea typeface="Artifakt Element"/>
                <a:cs typeface="Arial" panose="020B0604020202020204" pitchFamily="34" charset="0"/>
              </a:rPr>
              <a:t>Apartment power: 9.6 x 28,000 = 268,800 kWh per year</a:t>
            </a:r>
          </a:p>
          <a:p>
            <a:pPr marL="0" indent="0">
              <a:buNone/>
            </a:pPr>
            <a:r>
              <a:rPr lang="en-US" sz="1800" dirty="0">
                <a:latin typeface="Arial" panose="020B0604020202020204" pitchFamily="34" charset="0"/>
                <a:ea typeface="Artifakt Element"/>
                <a:cs typeface="Arial" panose="020B0604020202020204" pitchFamily="34" charset="0"/>
              </a:rPr>
              <a:t>Apartment power cost: $0.12 x 268,800 per kWh = $32,256 </a:t>
            </a:r>
            <a:endParaRPr lang="en-US" sz="1800" dirty="0">
              <a:latin typeface="Arial" panose="020B0604020202020204" pitchFamily="34" charset="0"/>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Create a PV cost payback analysis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19</a:t>
            </a:fld>
            <a:endParaRPr kumimoji="0" lang="en-US" sz="800" u="none" strike="noStrike" kern="1200" cap="none" spc="0" normalizeH="0" baseline="0" noProof="0" dirty="0">
              <a:ln>
                <a:noFill/>
              </a:ln>
              <a:solidFill>
                <a:srgbClr val="666666"/>
              </a:solidFill>
              <a:effectLst/>
              <a:uLnTx/>
              <a:uFillTx/>
              <a:ea typeface="+mn-ea"/>
              <a:cs typeface="+mn-cs"/>
            </a:endParaRPr>
          </a:p>
        </p:txBody>
      </p:sp>
      <p:sp>
        <p:nvSpPr>
          <p:cNvPr id="2" name="Content Placeholder 2">
            <a:extLst>
              <a:ext uri="{FF2B5EF4-FFF2-40B4-BE49-F238E27FC236}">
                <a16:creationId xmlns:a16="http://schemas.microsoft.com/office/drawing/2014/main" id="{BC0CDF06-50AB-5221-9061-E6732475EDDB}"/>
              </a:ext>
            </a:extLst>
          </p:cNvPr>
          <p:cNvSpPr txBox="1">
            <a:spLocks/>
          </p:cNvSpPr>
          <p:nvPr/>
        </p:nvSpPr>
        <p:spPr>
          <a:xfrm>
            <a:off x="419100" y="3943196"/>
            <a:ext cx="7044690" cy="2478163"/>
          </a:xfrm>
          <a:prstGeom prst="rect">
            <a:avLst/>
          </a:prstGeom>
        </p:spPr>
        <p:txBody>
          <a:bodyPr vert="horz" lIns="0" tIns="0" rIns="0" bIns="0" rtlCol="0" anchor="t">
            <a:noAutofit/>
          </a:bodyPr>
          <a:lst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2" panose="05020102010507070707" pitchFamily="18" charset="2"/>
              <a:buNone/>
            </a:pPr>
            <a:r>
              <a:rPr lang="en-US" dirty="0">
                <a:latin typeface="Arial" panose="020B0604020202020204" pitchFamily="34" charset="0"/>
                <a:ea typeface="Artifakt Element"/>
                <a:cs typeface="Arial" panose="020B0604020202020204" pitchFamily="34" charset="0"/>
              </a:rPr>
              <a:t>Commercial Space:</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15 kWh per square foot</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Commercial space square footage: 6,400</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Commercial space power: 15 x 6,400 = 96,000 kWh per year</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Commercial space Power Cost: $.0942 x 96,000 = $9,043</a:t>
            </a:r>
          </a:p>
          <a:p>
            <a:pPr marL="0" indent="0">
              <a:buFont typeface="Wingdings 2" panose="05020102010507070707" pitchFamily="18" charset="2"/>
              <a:buNone/>
            </a:pPr>
            <a:endParaRPr lang="en-US" sz="1800" dirty="0">
              <a:latin typeface="Arial" panose="020B0604020202020204" pitchFamily="34" charset="0"/>
              <a:ea typeface="Artifakt Element"/>
              <a:cs typeface="Times New Roman" panose="02020603050405020304" pitchFamily="18" charset="0"/>
            </a:endParaRPr>
          </a:p>
          <a:p>
            <a:pPr marL="0" indent="0">
              <a:buFont typeface="Wingdings 2" panose="05020102010507070707" pitchFamily="18" charset="2"/>
              <a:buNone/>
            </a:pPr>
            <a:endParaRPr lang="en-US" sz="1800" dirty="0">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69763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B5E35-9263-2B9D-758C-C38E7D44223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E67AF9-F3F4-8668-014A-DFB27458632B}"/>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Analyze the site for sound</a:t>
            </a: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Evaluate solar energy</a:t>
            </a:r>
            <a:endParaRPr lang="en-US" sz="1800" dirty="0">
              <a:ea typeface="Calibri" panose="020F0502020204030204" pitchFamily="34" charset="0"/>
              <a:cs typeface="Times New Roman" panose="02020603050405020304" pitchFamily="18" charset="0"/>
            </a:endParaRPr>
          </a:p>
        </p:txBody>
      </p:sp>
      <p:sp>
        <p:nvSpPr>
          <p:cNvPr id="4" name="Title 3">
            <a:extLst>
              <a:ext uri="{FF2B5EF4-FFF2-40B4-BE49-F238E27FC236}">
                <a16:creationId xmlns:a16="http://schemas.microsoft.com/office/drawing/2014/main" id="{41CE989C-CE34-FDC8-DF7F-19F53E985816}"/>
              </a:ext>
            </a:extLst>
          </p:cNvPr>
          <p:cNvSpPr>
            <a:spLocks noGrp="1"/>
          </p:cNvSpPr>
          <p:nvPr>
            <p:ph type="title"/>
          </p:nvPr>
        </p:nvSpPr>
        <p:spPr/>
        <p:txBody>
          <a:bodyPr/>
          <a:lstStyle/>
          <a:p>
            <a:r>
              <a:rPr lang="en-US" dirty="0">
                <a:ea typeface="+mj-lt"/>
                <a:cs typeface="Arial" panose="020B0604020202020204" pitchFamily="34" charset="0"/>
              </a:rPr>
              <a:t>Sections in this lecture</a:t>
            </a:r>
            <a:endParaRPr lang="en-US" dirty="0"/>
          </a:p>
        </p:txBody>
      </p:sp>
    </p:spTree>
    <p:extLst>
      <p:ext uri="{BB962C8B-B14F-4D97-AF65-F5344CB8AC3E}">
        <p14:creationId xmlns:p14="http://schemas.microsoft.com/office/powerpoint/2010/main" val="11366713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19100" y="1404862"/>
            <a:ext cx="9536430" cy="22669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Restaurant:</a:t>
            </a:r>
          </a:p>
          <a:p>
            <a:pPr marL="0" indent="0">
              <a:buNone/>
            </a:pPr>
            <a:r>
              <a:rPr lang="en-US" sz="1800" dirty="0">
                <a:latin typeface="Arial" panose="020B0604020202020204" pitchFamily="34" charset="0"/>
                <a:ea typeface="Artifakt Element"/>
                <a:cs typeface="Arial" panose="020B0604020202020204" pitchFamily="34" charset="0"/>
              </a:rPr>
              <a:t>40 kWh per square foot</a:t>
            </a:r>
          </a:p>
          <a:p>
            <a:pPr marL="0" indent="0">
              <a:buNone/>
            </a:pPr>
            <a:r>
              <a:rPr lang="en-US" sz="1800" dirty="0">
                <a:latin typeface="Arial" panose="020B0604020202020204" pitchFamily="34" charset="0"/>
                <a:ea typeface="Artifakt Element"/>
                <a:cs typeface="Arial" panose="020B0604020202020204" pitchFamily="34" charset="0"/>
              </a:rPr>
              <a:t>Restaurant square footage: 4,800</a:t>
            </a:r>
          </a:p>
          <a:p>
            <a:pPr marL="0" indent="0">
              <a:buNone/>
            </a:pPr>
            <a:r>
              <a:rPr lang="en-US" sz="1800" dirty="0">
                <a:latin typeface="Arial" panose="020B0604020202020204" pitchFamily="34" charset="0"/>
                <a:ea typeface="Artifakt Element"/>
                <a:cs typeface="Arial" panose="020B0604020202020204" pitchFamily="34" charset="0"/>
              </a:rPr>
              <a:t>Restaurant power: 40 x 4,800 = 192,000 kWh per year</a:t>
            </a:r>
          </a:p>
          <a:p>
            <a:pPr marL="0" indent="0">
              <a:buNone/>
            </a:pPr>
            <a:r>
              <a:rPr lang="en-US" sz="1800" dirty="0">
                <a:latin typeface="Arial" panose="020B0604020202020204" pitchFamily="34" charset="0"/>
                <a:ea typeface="Artifakt Element"/>
                <a:cs typeface="Arial" panose="020B0604020202020204" pitchFamily="34" charset="0"/>
              </a:rPr>
              <a:t>Restaurant Power Cost: $0.0942 x 192,000 per kWh = $18,086 </a:t>
            </a:r>
            <a:endParaRPr lang="en-US" sz="1800" dirty="0">
              <a:latin typeface="Arial" panose="020B0604020202020204" pitchFamily="34" charset="0"/>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Energy Calculations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20</a:t>
            </a:fld>
            <a:endParaRPr kumimoji="0" lang="en-US" sz="800" u="none" strike="noStrike" kern="1200" cap="none" spc="0" normalizeH="0" baseline="0" noProof="0" dirty="0">
              <a:ln>
                <a:noFill/>
              </a:ln>
              <a:solidFill>
                <a:srgbClr val="666666"/>
              </a:solidFill>
              <a:effectLst/>
              <a:uLnTx/>
              <a:uFillTx/>
              <a:ea typeface="+mn-ea"/>
              <a:cs typeface="+mn-cs"/>
            </a:endParaRPr>
          </a:p>
        </p:txBody>
      </p:sp>
      <p:sp>
        <p:nvSpPr>
          <p:cNvPr id="2" name="Content Placeholder 2">
            <a:extLst>
              <a:ext uri="{FF2B5EF4-FFF2-40B4-BE49-F238E27FC236}">
                <a16:creationId xmlns:a16="http://schemas.microsoft.com/office/drawing/2014/main" id="{BC0CDF06-50AB-5221-9061-E6732475EDDB}"/>
              </a:ext>
            </a:extLst>
          </p:cNvPr>
          <p:cNvSpPr txBox="1">
            <a:spLocks/>
          </p:cNvSpPr>
          <p:nvPr/>
        </p:nvSpPr>
        <p:spPr>
          <a:xfrm>
            <a:off x="419100" y="3943196"/>
            <a:ext cx="7044690" cy="2478163"/>
          </a:xfrm>
          <a:prstGeom prst="rect">
            <a:avLst/>
          </a:prstGeom>
        </p:spPr>
        <p:txBody>
          <a:bodyPr vert="horz" lIns="0" tIns="0" rIns="0" bIns="0" rtlCol="0" anchor="t">
            <a:noAutofit/>
          </a:bodyPr>
          <a:lst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2" panose="05020102010507070707" pitchFamily="18" charset="2"/>
              <a:buNone/>
            </a:pPr>
            <a:r>
              <a:rPr lang="en-US" dirty="0">
                <a:latin typeface="Arial" panose="020B0604020202020204" pitchFamily="34" charset="0"/>
                <a:ea typeface="Artifakt Element"/>
                <a:cs typeface="Arial" panose="020B0604020202020204" pitchFamily="34" charset="0"/>
              </a:rPr>
              <a:t>Total Costs:</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Apartments: $32,256</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Commercial: $9,043</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Restaurant: $18,086</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Total: $59,385 (round up) $60,000 annually for power. </a:t>
            </a:r>
          </a:p>
          <a:p>
            <a:pPr marL="0" indent="0">
              <a:buFont typeface="Wingdings 2" panose="05020102010507070707" pitchFamily="18" charset="2"/>
              <a:buNone/>
            </a:pPr>
            <a:endParaRPr lang="en-US" sz="1800" dirty="0">
              <a:latin typeface="Arial" panose="020B0604020202020204" pitchFamily="34" charset="0"/>
              <a:ea typeface="Artifakt Element"/>
              <a:cs typeface="Times New Roman" panose="02020603050405020304" pitchFamily="18" charset="0"/>
            </a:endParaRPr>
          </a:p>
          <a:p>
            <a:pPr marL="0" indent="0">
              <a:buFont typeface="Wingdings 2" panose="05020102010507070707" pitchFamily="18" charset="2"/>
              <a:buNone/>
            </a:pPr>
            <a:endParaRPr lang="en-US" sz="1800" dirty="0">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9478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19100" y="1404862"/>
            <a:ext cx="9536430" cy="2089195"/>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Solar Panel Potential:</a:t>
            </a:r>
          </a:p>
          <a:p>
            <a:pPr marL="0" indent="0">
              <a:buNone/>
            </a:pPr>
            <a:r>
              <a:rPr lang="en-US" sz="1800" dirty="0">
                <a:latin typeface="Arial" panose="020B0604020202020204" pitchFamily="34" charset="0"/>
                <a:ea typeface="Artifakt Element"/>
                <a:cs typeface="Arial" panose="020B0604020202020204" pitchFamily="34" charset="0"/>
              </a:rPr>
              <a:t>Total Energy annually: 556,800 kWh</a:t>
            </a:r>
          </a:p>
          <a:p>
            <a:pPr marL="0" indent="0">
              <a:buNone/>
            </a:pPr>
            <a:r>
              <a:rPr lang="en-US" sz="1800" dirty="0">
                <a:latin typeface="Arial" panose="020B0604020202020204" pitchFamily="34" charset="0"/>
                <a:ea typeface="Artifakt Element"/>
                <a:cs typeface="Arial" panose="020B0604020202020204" pitchFamily="34" charset="0"/>
              </a:rPr>
              <a:t>Potential Energy Output on Upper Roof: 59,700 kWh</a:t>
            </a:r>
          </a:p>
          <a:p>
            <a:pPr marL="0" indent="0">
              <a:buNone/>
            </a:pPr>
            <a:r>
              <a:rPr lang="en-US" sz="1800" dirty="0">
                <a:latin typeface="Arial" panose="020B0604020202020204" pitchFamily="34" charset="0"/>
                <a:ea typeface="Artifakt Element"/>
                <a:cs typeface="Arial" panose="020B0604020202020204" pitchFamily="34" charset="0"/>
              </a:rPr>
              <a:t>59,700 / 556,800 = 10.7% (round down to 10%)</a:t>
            </a:r>
          </a:p>
          <a:p>
            <a:pPr marL="0" indent="0">
              <a:buNone/>
            </a:pPr>
            <a:r>
              <a:rPr lang="en-US" sz="1800" dirty="0">
                <a:latin typeface="Arial" panose="020B0604020202020204" pitchFamily="34" charset="0"/>
                <a:ea typeface="Artifakt Element"/>
                <a:cs typeface="Arial" panose="020B0604020202020204" pitchFamily="34" charset="0"/>
              </a:rPr>
              <a:t>$60,000 x .10 = $6,000 savings on utilities per year</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Energy Calculations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21</a:t>
            </a:fld>
            <a:endParaRPr kumimoji="0" lang="en-US" sz="800" u="none" strike="noStrike" kern="1200" cap="none" spc="0" normalizeH="0" baseline="0" noProof="0" dirty="0">
              <a:ln>
                <a:noFill/>
              </a:ln>
              <a:solidFill>
                <a:srgbClr val="666666"/>
              </a:solidFill>
              <a:effectLst/>
              <a:uLnTx/>
              <a:uFillTx/>
              <a:ea typeface="+mn-ea"/>
              <a:cs typeface="+mn-cs"/>
            </a:endParaRPr>
          </a:p>
        </p:txBody>
      </p:sp>
      <p:sp>
        <p:nvSpPr>
          <p:cNvPr id="2" name="Content Placeholder 2">
            <a:extLst>
              <a:ext uri="{FF2B5EF4-FFF2-40B4-BE49-F238E27FC236}">
                <a16:creationId xmlns:a16="http://schemas.microsoft.com/office/drawing/2014/main" id="{BC0CDF06-50AB-5221-9061-E6732475EDDB}"/>
              </a:ext>
            </a:extLst>
          </p:cNvPr>
          <p:cNvSpPr txBox="1">
            <a:spLocks/>
          </p:cNvSpPr>
          <p:nvPr/>
        </p:nvSpPr>
        <p:spPr>
          <a:xfrm>
            <a:off x="419100" y="3943196"/>
            <a:ext cx="10302240" cy="2478163"/>
          </a:xfrm>
          <a:prstGeom prst="rect">
            <a:avLst/>
          </a:prstGeom>
        </p:spPr>
        <p:txBody>
          <a:bodyPr vert="horz" lIns="0" tIns="0" rIns="0" bIns="0" rtlCol="0" anchor="t">
            <a:noAutofit/>
          </a:bodyPr>
          <a:lst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2" panose="05020102010507070707" pitchFamily="18" charset="2"/>
              <a:buNone/>
            </a:pPr>
            <a:r>
              <a:rPr lang="en-US" dirty="0">
                <a:latin typeface="Arial" panose="020B0604020202020204" pitchFamily="34" charset="0"/>
                <a:ea typeface="Artifakt Element"/>
                <a:cs typeface="Arial" panose="020B0604020202020204" pitchFamily="34" charset="0"/>
              </a:rPr>
              <a:t>Solar Panel Costs:</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59,700 kWh x 1000 W = 59,700,000 </a:t>
            </a:r>
            <a:r>
              <a:rPr lang="en-US" sz="1800" dirty="0" err="1">
                <a:latin typeface="Arial" panose="020B0604020202020204" pitchFamily="34" charset="0"/>
                <a:ea typeface="Artifakt Element"/>
                <a:cs typeface="Arial" panose="020B0604020202020204" pitchFamily="34" charset="0"/>
              </a:rPr>
              <a:t>Wh</a:t>
            </a:r>
            <a:endParaRPr lang="en-US" sz="1800" dirty="0">
              <a:latin typeface="Arial" panose="020B0604020202020204" pitchFamily="34" charset="0"/>
              <a:ea typeface="Artifakt Element"/>
              <a:cs typeface="Arial" panose="020B0604020202020204" pitchFamily="34" charset="0"/>
            </a:endParaRP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59,700,000 </a:t>
            </a:r>
            <a:r>
              <a:rPr lang="en-US" sz="1800" dirty="0" err="1">
                <a:latin typeface="Arial" panose="020B0604020202020204" pitchFamily="34" charset="0"/>
                <a:ea typeface="Artifakt Element"/>
                <a:cs typeface="Arial" panose="020B0604020202020204" pitchFamily="34" charset="0"/>
              </a:rPr>
              <a:t>Wh</a:t>
            </a:r>
            <a:r>
              <a:rPr lang="en-US" sz="1800" dirty="0">
                <a:latin typeface="Arial" panose="020B0604020202020204" pitchFamily="34" charset="0"/>
                <a:ea typeface="Artifakt Element"/>
                <a:cs typeface="Arial" panose="020B0604020202020204" pitchFamily="34" charset="0"/>
              </a:rPr>
              <a:t> / 8760 hours per year = 6815 Watts</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Cost per Watt installed solar panels: $2.48 </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$2.48 x 6815 = $16,901 for the cost of solar panels on the upper roof</a:t>
            </a:r>
          </a:p>
          <a:p>
            <a:pPr marL="0" indent="0">
              <a:buFont typeface="Wingdings 2" panose="05020102010507070707" pitchFamily="18" charset="2"/>
              <a:buNone/>
            </a:pPr>
            <a:r>
              <a:rPr lang="en-US" sz="1800" dirty="0">
                <a:latin typeface="Arial" panose="020B0604020202020204" pitchFamily="34" charset="0"/>
                <a:ea typeface="Artifakt Element"/>
                <a:cs typeface="Arial" panose="020B0604020202020204" pitchFamily="34" charset="0"/>
              </a:rPr>
              <a:t>At a savings of $6,000 per year, pay back is in approximately 3 years.</a:t>
            </a:r>
          </a:p>
          <a:p>
            <a:pPr marL="0" indent="0">
              <a:buFont typeface="Wingdings 2" panose="05020102010507070707" pitchFamily="18" charset="2"/>
              <a:buNone/>
            </a:pPr>
            <a:endParaRPr lang="en-US" sz="1800" dirty="0">
              <a:latin typeface="Arial" panose="020B0604020202020204" pitchFamily="34" charset="0"/>
              <a:ea typeface="Artifakt Element"/>
              <a:cs typeface="Times New Roman" panose="02020603050405020304" pitchFamily="18" charset="0"/>
            </a:endParaRPr>
          </a:p>
          <a:p>
            <a:pPr marL="0" indent="0">
              <a:buFont typeface="Wingdings 2" panose="05020102010507070707" pitchFamily="18" charset="2"/>
              <a:buNone/>
            </a:pPr>
            <a:endParaRPr lang="en-US" sz="1800" dirty="0">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457347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22</a:t>
            </a:fld>
            <a:endParaRPr lang="en-US"/>
          </a:p>
        </p:txBody>
      </p:sp>
    </p:spTree>
    <p:extLst>
      <p:ext uri="{BB962C8B-B14F-4D97-AF65-F5344CB8AC3E}">
        <p14:creationId xmlns:p14="http://schemas.microsoft.com/office/powerpoint/2010/main" val="38332658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23</a:t>
            </a:fld>
            <a:endParaRPr lang="en-US"/>
          </a:p>
        </p:txBody>
      </p:sp>
    </p:spTree>
    <p:extLst>
      <p:ext uri="{BB962C8B-B14F-4D97-AF65-F5344CB8AC3E}">
        <p14:creationId xmlns:p14="http://schemas.microsoft.com/office/powerpoint/2010/main" val="61318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17D5F-C834-F57C-602B-F6D09C0EC5EC}"/>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F0F5E105-72BB-DB28-745B-7D34ED68BE41}"/>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527EAE88-1921-5C2C-E250-57F7B3902F69}"/>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Analyze the site for sound</a:t>
            </a:r>
            <a:endParaRPr lang="en-US" sz="5400" spc="100" dirty="0">
              <a:solidFill>
                <a:schemeClr val="bg1"/>
              </a:solidFill>
            </a:endParaRPr>
          </a:p>
        </p:txBody>
      </p:sp>
      <p:pic>
        <p:nvPicPr>
          <p:cNvPr id="19" name="Picture 18">
            <a:extLst>
              <a:ext uri="{FF2B5EF4-FFF2-40B4-BE49-F238E27FC236}">
                <a16:creationId xmlns:a16="http://schemas.microsoft.com/office/drawing/2014/main" id="{4CA35C71-364B-A2AA-A22F-96E3E16E5B99}"/>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1249974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rPr>
              <a:t>After completing this lecture, you’ll be able to:</a:t>
            </a:r>
          </a:p>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Define the input parameters and values for analyzing sound.</a:t>
            </a: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Apply traffic data to road centerlines.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Use the data to inform design decisions.</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Develop sound mitigation strategies. </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Learning objectives</a:t>
            </a:r>
            <a:endParaRPr lang="en-US" dirty="0"/>
          </a:p>
        </p:txBody>
      </p:sp>
    </p:spTree>
    <p:extLst>
      <p:ext uri="{BB962C8B-B14F-4D97-AF65-F5344CB8AC3E}">
        <p14:creationId xmlns:p14="http://schemas.microsoft.com/office/powerpoint/2010/main" val="1329812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5846DD2-55D2-2440-8923-A5F9B87C36F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0" y="103909"/>
            <a:ext cx="12192000" cy="6650182"/>
          </a:xfrm>
          <a:prstGeom prst="rect">
            <a:avLst/>
          </a:prstGeom>
        </p:spPr>
      </p:pic>
    </p:spTree>
    <p:extLst>
      <p:ext uri="{BB962C8B-B14F-4D97-AF65-F5344CB8AC3E}">
        <p14:creationId xmlns:p14="http://schemas.microsoft.com/office/powerpoint/2010/main" val="3947087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Analyze noise on a site layout</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693319"/>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Select the road to the </a:t>
            </a:r>
            <a:r>
              <a:rPr kumimoji="0" lang="en-US" sz="180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sout</a:t>
            </a:r>
            <a:r>
              <a:rPr lang="en-US" dirty="0">
                <a:solidFill>
                  <a:srgbClr val="000000"/>
                </a:solidFill>
                <a:latin typeface="Arial" panose="020B0604020202020204" pitchFamily="34" charset="0"/>
              </a:rPr>
              <a:t>h of the site, and select edit base.</a:t>
            </a:r>
          </a:p>
          <a:p>
            <a:pPr marR="0" lvl="0" algn="l" defTabSz="914354" rtl="0" eaLnBrk="1" fontAlgn="auto" latinLnBrk="0" hangingPunct="1">
              <a:lnSpc>
                <a:spcPct val="150000"/>
              </a:lnSpc>
              <a:spcBef>
                <a:spcPts val="0"/>
              </a:spcBef>
              <a:spcAft>
                <a:spcPts val="0"/>
              </a:spcAft>
              <a:buClrTx/>
              <a:buSzTx/>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 roads are part of the base of the model, editing the base send the information to all proposals.</a:t>
            </a: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6319548" y="413120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7485761-37ED-A233-BA08-4B6947F4A79C}"/>
              </a:ext>
            </a:extLst>
          </p:cNvPr>
          <p:cNvSpPr/>
          <p:nvPr/>
        </p:nvSpPr>
        <p:spPr>
          <a:xfrm rot="16200000">
            <a:off x="9895440" y="412731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3453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6"/>
          </a:xfrm>
          <a:prstGeom prst="rect">
            <a:avLst/>
          </a:prstGeom>
        </p:spPr>
      </p:pic>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Find values for traffic data</a:t>
            </a:r>
            <a:endParaRPr lang="en-US" dirty="0"/>
          </a:p>
        </p:txBody>
      </p:sp>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524315"/>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You will need to add vehicular speed, and ADT (Average Daily Traffic) to the road.</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These values, or similar road conditions, can typically be found on department of transportation websites.</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7485761-37ED-A233-BA08-4B6947F4A79C}"/>
              </a:ext>
            </a:extLst>
          </p:cNvPr>
          <p:cNvSpPr/>
          <p:nvPr/>
        </p:nvSpPr>
        <p:spPr>
          <a:xfrm rot="16200000">
            <a:off x="5132940" y="466833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66584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6"/>
          </a:xfrm>
          <a:prstGeom prst="rect">
            <a:avLst/>
          </a:prstGeom>
        </p:spPr>
      </p:pic>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Assign traffic data to road</a:t>
            </a:r>
            <a:endParaRPr lang="en-US" dirty="0"/>
          </a:p>
        </p:txBody>
      </p:sp>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693319"/>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Input the values from the Traffic Volume Map onto the appropriate road(s) in Forma Site Design. </a:t>
            </a:r>
          </a:p>
          <a:p>
            <a:pPr marR="0" lvl="0" algn="l" defTabSz="914354" rtl="0" eaLnBrk="1" fontAlgn="auto" latinLnBrk="0" hangingPunct="1">
              <a:lnSpc>
                <a:spcPct val="150000"/>
              </a:lnSpc>
              <a:spcBef>
                <a:spcPts val="0"/>
              </a:spcBef>
              <a:spcAft>
                <a:spcPts val="0"/>
              </a:spcAft>
              <a:buClrTx/>
              <a:buSzTx/>
              <a:tabLst/>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R="0" lvl="0" algn="l" defTabSz="914354" rtl="0" eaLnBrk="1" fontAlgn="auto" latinLnBrk="0" hangingPunct="1">
              <a:lnSpc>
                <a:spcPct val="150000"/>
              </a:lnSpc>
              <a:spcBef>
                <a:spcPts val="0"/>
              </a:spcBef>
              <a:spcAft>
                <a:spcPts val="0"/>
              </a:spcAft>
              <a:buClrTx/>
              <a:buSzTx/>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This site has a speed limit of 30 mph </a:t>
            </a:r>
            <a:r>
              <a:rPr lang="en-US" dirty="0">
                <a:solidFill>
                  <a:srgbClr val="000000"/>
                </a:solidFill>
                <a:latin typeface="Arial" panose="020B0604020202020204" pitchFamily="34" charset="0"/>
              </a:rPr>
              <a:t>with 2500 vehicles per day.</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7485761-37ED-A233-BA08-4B6947F4A79C}"/>
              </a:ext>
            </a:extLst>
          </p:cNvPr>
          <p:cNvSpPr/>
          <p:nvPr/>
        </p:nvSpPr>
        <p:spPr>
          <a:xfrm rot="16200000">
            <a:off x="9613500" y="415017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91713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5"/>
          </a:xfrm>
          <a:prstGeom prst="rect">
            <a:avLst/>
          </a:prstGeom>
        </p:spPr>
      </p:pic>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Run the Noise analysis</a:t>
            </a:r>
            <a:endParaRPr lang="en-US" dirty="0"/>
          </a:p>
        </p:txBody>
      </p:sp>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939814"/>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rPr>
              <a:t>Select Noise analysis from the panel on the top right.</a:t>
            </a:r>
          </a:p>
          <a:p>
            <a:pPr marR="0" lvl="0" algn="l" defTabSz="914354" rtl="0" eaLnBrk="1" fontAlgn="auto" latinLnBrk="0" hangingPunct="1">
              <a:lnSpc>
                <a:spcPct val="150000"/>
              </a:lnSpc>
              <a:spcBef>
                <a:spcPts val="0"/>
              </a:spcBef>
              <a:spcAft>
                <a:spcPts val="0"/>
              </a:spcAft>
              <a:buClrTx/>
              <a:buSzTx/>
              <a:tabLst/>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R="0" lvl="0" algn="l" defTabSz="914354" rtl="0" eaLnBrk="1" fontAlgn="auto" latinLnBrk="0" hangingPunct="1">
              <a:lnSpc>
                <a:spcPct val="150000"/>
              </a:lnSpc>
              <a:spcBef>
                <a:spcPts val="0"/>
              </a:spcBef>
              <a:spcAft>
                <a:spcPts val="0"/>
              </a:spcAft>
              <a:buClrTx/>
              <a:buSzTx/>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Note the gradient on the ground plane showing sound in decibels: </a:t>
            </a:r>
          </a:p>
          <a:p>
            <a:pPr lvl="1">
              <a:lnSpc>
                <a:spcPct val="150000"/>
              </a:lnSpc>
              <a:defRPr/>
            </a:pPr>
            <a:r>
              <a:rPr lang="en-US" dirty="0">
                <a:solidFill>
                  <a:srgbClr val="000000"/>
                </a:solidFill>
                <a:latin typeface="Arial" panose="020B0604020202020204" pitchFamily="34" charset="0"/>
              </a:rPr>
              <a:t>&lt; 50 dB is ambient</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lvl="1">
              <a:lnSpc>
                <a:spcPct val="150000"/>
              </a:lnSpc>
              <a:defRPr/>
            </a:pPr>
            <a:r>
              <a:rPr lang="en-US" dirty="0">
                <a:solidFill>
                  <a:srgbClr val="000000"/>
                </a:solidFill>
                <a:latin typeface="Arial" panose="020B0604020202020204" pitchFamily="34" charset="0"/>
              </a:rPr>
              <a:t>&lt; 70 dB is safe</a:t>
            </a:r>
          </a:p>
          <a:p>
            <a:pPr lvl="1">
              <a:lnSpc>
                <a:spcPct val="150000"/>
              </a:lnSpc>
              <a:defRPr/>
            </a:pPr>
            <a:r>
              <a:rPr lang="en-US" dirty="0">
                <a:solidFill>
                  <a:srgbClr val="000000"/>
                </a:solidFill>
                <a:latin typeface="Arial" panose="020B0604020202020204" pitchFamily="34" charset="0"/>
              </a:rPr>
              <a:t>&gt; 85 dB is the start of damage</a:t>
            </a:r>
          </a:p>
          <a:p>
            <a:pPr marL="742928" lvl="1" indent="-285750">
              <a:lnSpc>
                <a:spcPct val="150000"/>
              </a:lnSpc>
              <a:buFont typeface="Arial" panose="020B0604020202020204" pitchFamily="34" charset="0"/>
              <a:buChar char="•"/>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7485761-37ED-A233-BA08-4B6947F4A79C}"/>
              </a:ext>
            </a:extLst>
          </p:cNvPr>
          <p:cNvSpPr/>
          <p:nvPr/>
        </p:nvSpPr>
        <p:spPr>
          <a:xfrm rot="16200000">
            <a:off x="9613500" y="137649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97262406"/>
      </p:ext>
    </p:extLst>
  </p:cSld>
  <p:clrMapOvr>
    <a:masterClrMapping/>
  </p:clrMapOvr>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02050F0B-40D0-3F46-994C-8D54E388F7EE}"/>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4801A70A-8B8B-B74A-BE8F-0F5C62424358}"/>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30599360-72A8-1A46-8579-A40AF18B5B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F47B29-89CA-4D80-8A17-5674391DE23F}">
  <ds:schemaRefs>
    <ds:schemaRef ds:uri="http://purl.org/dc/dcmitype/"/>
    <ds:schemaRef ds:uri="http://www.w3.org/XML/1998/namespace"/>
    <ds:schemaRef ds:uri="http://purl.org/dc/elements/1.1/"/>
    <ds:schemaRef ds:uri="http://schemas.openxmlformats.org/package/2006/metadata/core-properties"/>
    <ds:schemaRef ds:uri="90fc4bc5-d201-421a-a9ff-a945f5919750"/>
    <ds:schemaRef ds:uri="http://schemas.microsoft.com/office/2006/documentManagement/types"/>
    <ds:schemaRef ds:uri="http://purl.org/dc/terms/"/>
    <ds:schemaRef ds:uri="http://schemas.microsoft.com/office/infopath/2007/PartnerControls"/>
    <ds:schemaRef ds:uri="58f75599-a1d8-4720-869e-068c01cca2a1"/>
    <ds:schemaRef ds:uri="http://schemas.microsoft.com/office/2006/metadata/properties"/>
  </ds:schemaRefs>
</ds:datastoreItem>
</file>

<file path=customXml/itemProps2.xml><?xml version="1.0" encoding="utf-8"?>
<ds:datastoreItem xmlns:ds="http://schemas.openxmlformats.org/officeDocument/2006/customXml" ds:itemID="{4BE7178E-B1F7-4759-A509-9B64226036B9}">
  <ds:schemaRefs>
    <ds:schemaRef ds:uri="http://schemas.microsoft.com/sharepoint/v3/contenttype/forms"/>
  </ds:schemaRefs>
</ds:datastoreItem>
</file>

<file path=customXml/itemProps3.xml><?xml version="1.0" encoding="utf-8"?>
<ds:datastoreItem xmlns:ds="http://schemas.openxmlformats.org/officeDocument/2006/customXml" ds:itemID="{65894934-162B-456B-8C38-A0C189D8A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Title and Divider Slides</Template>
  <TotalTime>9034</TotalTime>
  <Words>1143</Words>
  <Application>Microsoft Macintosh PowerPoint</Application>
  <PresentationFormat>Widescreen</PresentationFormat>
  <Paragraphs>135</Paragraphs>
  <Slides>23</Slides>
  <Notes>15</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23</vt:i4>
      </vt:variant>
    </vt:vector>
  </HeadingPairs>
  <TitlesOfParts>
    <vt:vector size="34" baseType="lpstr">
      <vt:lpstr>Aptos</vt:lpstr>
      <vt:lpstr>Arial</vt:lpstr>
      <vt:lpstr>Artifakt Element</vt:lpstr>
      <vt:lpstr>Artifakt Legend</vt:lpstr>
      <vt:lpstr>Calibri</vt:lpstr>
      <vt:lpstr>Courier New</vt:lpstr>
      <vt:lpstr>Symbol</vt:lpstr>
      <vt:lpstr>Wingdings 2</vt:lpstr>
      <vt:lpstr>Title and Divider Slides</vt:lpstr>
      <vt:lpstr>Light template (light content slides only)</vt:lpstr>
      <vt:lpstr>Dark template (dark content slides only)</vt:lpstr>
      <vt:lpstr>PowerPoint Presentation</vt:lpstr>
      <vt:lpstr>Sections in this lecture</vt:lpstr>
      <vt:lpstr>PowerPoint Presentation</vt:lpstr>
      <vt:lpstr>Learning objectives</vt:lpstr>
      <vt:lpstr>PowerPoint Presentation</vt:lpstr>
      <vt:lpstr>Analyze noise on a site layout</vt:lpstr>
      <vt:lpstr>Find values for traffic data</vt:lpstr>
      <vt:lpstr>Assign traffic data to road</vt:lpstr>
      <vt:lpstr>Run the Noise analysis</vt:lpstr>
      <vt:lpstr>Detailed noise analysis</vt:lpstr>
      <vt:lpstr>Detailed noise analysis results</vt:lpstr>
      <vt:lpstr>PowerPoint Presentation</vt:lpstr>
      <vt:lpstr>Learning objectives</vt:lpstr>
      <vt:lpstr>PowerPoint Presentation</vt:lpstr>
      <vt:lpstr>Create a solar energy analysis</vt:lpstr>
      <vt:lpstr>Create a solar energy analysis</vt:lpstr>
      <vt:lpstr>Study the analysis results</vt:lpstr>
      <vt:lpstr>Apply and refine results to a single surface</vt:lpstr>
      <vt:lpstr>Create a PV cost payback analysis</vt:lpstr>
      <vt:lpstr>Energy Calculations</vt:lpstr>
      <vt:lpstr>Energy Calculations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Karyn Johnson</dc:creator>
  <cp:lastModifiedBy>Karyn Johnson</cp:lastModifiedBy>
  <cp:revision>55</cp:revision>
  <cp:lastPrinted>2026-05-31T16:09:48Z</cp:lastPrinted>
  <dcterms:created xsi:type="dcterms:W3CDTF">2026-04-02T01:42:07Z</dcterms:created>
  <dcterms:modified xsi:type="dcterms:W3CDTF">2026-08-18T02:22:23Z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2026-04-02T01:44:50Z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3857e851-0c4e-4d86-9022-dcfd78dfacf6</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