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1"/>
  </p:notesMasterIdLst>
  <p:handoutMasterIdLst>
    <p:handoutMasterId r:id="rId32"/>
  </p:handoutMasterIdLst>
  <p:sldIdLst>
    <p:sldId id="829" r:id="rId7"/>
    <p:sldId id="956" r:id="rId8"/>
    <p:sldId id="955" r:id="rId9"/>
    <p:sldId id="826" r:id="rId10"/>
    <p:sldId id="944" r:id="rId11"/>
    <p:sldId id="945" r:id="rId12"/>
    <p:sldId id="946" r:id="rId13"/>
    <p:sldId id="947" r:id="rId14"/>
    <p:sldId id="948" r:id="rId15"/>
    <p:sldId id="949" r:id="rId16"/>
    <p:sldId id="950" r:id="rId17"/>
    <p:sldId id="951" r:id="rId18"/>
    <p:sldId id="952" r:id="rId19"/>
    <p:sldId id="953" r:id="rId20"/>
    <p:sldId id="954" r:id="rId21"/>
    <p:sldId id="957" r:id="rId22"/>
    <p:sldId id="958" r:id="rId23"/>
    <p:sldId id="943" r:id="rId24"/>
    <p:sldId id="959" r:id="rId25"/>
    <p:sldId id="960" r:id="rId26"/>
    <p:sldId id="961" r:id="rId27"/>
    <p:sldId id="962" r:id="rId28"/>
    <p:sldId id="963" r:id="rId29"/>
    <p:sldId id="939" r:id="rId30"/>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deo slides" id="{F51FDEA3-ECEC-4079-9A78-3D58F8ADA9AF}">
          <p14:sldIdLst>
            <p14:sldId id="829"/>
            <p14:sldId id="956"/>
            <p14:sldId id="955"/>
            <p14:sldId id="826"/>
            <p14:sldId id="944"/>
            <p14:sldId id="945"/>
            <p14:sldId id="946"/>
            <p14:sldId id="947"/>
            <p14:sldId id="948"/>
            <p14:sldId id="949"/>
            <p14:sldId id="950"/>
            <p14:sldId id="951"/>
            <p14:sldId id="952"/>
            <p14:sldId id="953"/>
            <p14:sldId id="954"/>
            <p14:sldId id="957"/>
            <p14:sldId id="958"/>
            <p14:sldId id="943"/>
            <p14:sldId id="959"/>
            <p14:sldId id="960"/>
            <p14:sldId id="961"/>
            <p14:sldId id="962"/>
            <p14:sldId id="963"/>
            <p14:sldId id="939"/>
          </p14:sldIdLst>
        </p14:section>
      </p14:sectionLst>
    </p:ex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65" autoAdjust="0"/>
    <p:restoredTop sz="94795"/>
  </p:normalViewPr>
  <p:slideViewPr>
    <p:cSldViewPr snapToGrid="0">
      <p:cViewPr>
        <p:scale>
          <a:sx n="130" d="100"/>
          <a:sy n="130" d="100"/>
        </p:scale>
        <p:origin x="608" y="-192"/>
      </p:cViewPr>
      <p:guideLst>
        <p:guide pos="7416"/>
        <p:guide orient="horz" pos="2160"/>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8/17/26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8/17/26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96797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72565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34989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08209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64219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03347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90456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8537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55033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18662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Live updates with design changes. Snapshot provides a locked in view at the time the widget is placed on the board.</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30452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57094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40828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59120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59780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10335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atin typeface="Arial" panose="020B0604020202020204" pitchFamily="34" charset="0"/>
              </a:defRPr>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atin typeface="Arial" panose="020B0604020202020204" pitchFamily="34" charset="0"/>
              </a:defRPr>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atin typeface="Arial" panose="020B0604020202020204" pitchFamily="34" charset="0"/>
              </a:defRPr>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atin typeface="Arial" panose="020B0604020202020204" pitchFamily="34" charset="0"/>
              </a:defRPr>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atin typeface="Arial" panose="020B0604020202020204" pitchFamily="34" charset="0"/>
              </a:defRPr>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atin typeface="Arial" panose="020B0604020202020204" pitchFamily="34" charset="0"/>
              </a:defRPr>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atin typeface="Arial" panose="020B0604020202020204" pitchFamily="34" charset="0"/>
              </a:defRPr>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atin typeface="Arial" panose="020B0604020202020204" pitchFamily="34" charset="0"/>
              </a:defRPr>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atin typeface="Arial" panose="020B0604020202020204" pitchFamily="34" charset="0"/>
              </a:defRPr>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atin typeface="Arial" panose="020B0604020202020204" pitchFamily="34" charset="0"/>
              </a:defRPr>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atin typeface="Arial" panose="020B0604020202020204" pitchFamily="34" charset="0"/>
              </a:defRPr>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atin typeface="Arial" panose="020B0604020202020204" pitchFamily="34" charset="0"/>
              </a:defRPr>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atin typeface="Arial" panose="020B0604020202020204" pitchFamily="34" charset="0"/>
              </a:defRPr>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atin typeface="Arial" panose="020B0604020202020204" pitchFamily="34" charset="0"/>
              </a:defRPr>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atin typeface="Arial" panose="020B0604020202020204" pitchFamily="34" charset="0"/>
              </a:defRPr>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atin typeface="Arial" panose="020B0604020202020204" pitchFamily="34" charset="0"/>
              </a:defRPr>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atin typeface="Arial" panose="020B0604020202020204" pitchFamily="34" charset="0"/>
              </a:defRPr>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atin typeface="Arial" panose="020B0604020202020204" pitchFamily="34" charset="0"/>
              </a:defRPr>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latin typeface="Arial" panose="020B0604020202020204" pitchFamily="34" charset="0"/>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atin typeface="Arial" panose="020B0604020202020204" pitchFamily="34" charset="0"/>
              </a:defRPr>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atin typeface="Arial" panose="020B0604020202020204" pitchFamily="34" charset="0"/>
              </a:defRPr>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atin typeface="Arial" panose="020B0604020202020204" pitchFamily="34" charset="0"/>
              </a:defRPr>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latin typeface="Arial" panose="020B0604020202020204" pitchFamily="34" charset="0"/>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atin typeface="Arial" panose="020B0604020202020204" pitchFamily="34" charset="0"/>
              </a:defRPr>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atin typeface="Arial" panose="020B0604020202020204" pitchFamily="34" charset="0"/>
              </a:defRPr>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atin typeface="Arial" panose="020B0604020202020204" pitchFamily="34" charset="0"/>
              </a:defRPr>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atin typeface="Arial" panose="020B0604020202020204" pitchFamily="34" charset="0"/>
              </a:defRPr>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atin typeface="Arial" panose="020B0604020202020204" pitchFamily="34" charset="0"/>
              </a:defRPr>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latin typeface="Arial" panose="020B0604020202020204" pitchFamily="34" charset="0"/>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Communicate ideas through the Forma Board lecture</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the content displayed in a widget</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0296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With the Layout tool, you can select the type of data to display within your widget.</a:t>
            </a:r>
            <a:endParaRPr lang="en-US" sz="1800" dirty="0">
              <a:solidFill>
                <a:srgbClr val="000000"/>
              </a:solidFill>
              <a:latin typeface="Arial" panose="020B0604020202020204" pitchFamily="34" charset="0"/>
              <a:cs typeface="Arial" panose="020B0604020202020204" pitchFamily="34" charset="0"/>
            </a:endParaRPr>
          </a:p>
        </p:txBody>
      </p:sp>
      <p:sp>
        <p:nvSpPr>
          <p:cNvPr id="12" name="Down Arrow 21">
            <a:extLst>
              <a:ext uri="{FF2B5EF4-FFF2-40B4-BE49-F238E27FC236}">
                <a16:creationId xmlns:a16="http://schemas.microsoft.com/office/drawing/2014/main" id="{24B4E4DB-2152-9E66-C930-79D5961FF6CE}"/>
              </a:ext>
            </a:extLst>
          </p:cNvPr>
          <p:cNvSpPr/>
          <p:nvPr/>
        </p:nvSpPr>
        <p:spPr>
          <a:xfrm rot="16200000">
            <a:off x="6557782" y="419644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BD4D892B-D165-241C-D7A5-BFF34AED106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408827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the display of a widget</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3"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3396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change the view and data displayed in a widget, select Detailed view.</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This will open up a view into Forma Site Design</a:t>
            </a:r>
          </a:p>
        </p:txBody>
      </p:sp>
      <p:sp>
        <p:nvSpPr>
          <p:cNvPr id="12" name="Down Arrow 21">
            <a:extLst>
              <a:ext uri="{FF2B5EF4-FFF2-40B4-BE49-F238E27FC236}">
                <a16:creationId xmlns:a16="http://schemas.microsoft.com/office/drawing/2014/main" id="{24B4E4DB-2152-9E66-C930-79D5961FF6CE}"/>
              </a:ext>
            </a:extLst>
          </p:cNvPr>
          <p:cNvSpPr/>
          <p:nvPr/>
        </p:nvSpPr>
        <p:spPr>
          <a:xfrm rot="5400000">
            <a:off x="9038892" y="140082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23A47D38-1A64-742A-6C8F-8245CE1F3E1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630565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the display of a widget</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2"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442516"/>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Create modifications to the view, data, and type of data to display in the Detailed view</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This view was set to 2d, with North as up (navigation panel), with labels, and streamlines.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Use the computer “print screen” function to keep labels.</a:t>
            </a:r>
          </a:p>
        </p:txBody>
      </p:sp>
      <p:sp>
        <p:nvSpPr>
          <p:cNvPr id="12" name="Down Arrow 21">
            <a:extLst>
              <a:ext uri="{FF2B5EF4-FFF2-40B4-BE49-F238E27FC236}">
                <a16:creationId xmlns:a16="http://schemas.microsoft.com/office/drawing/2014/main" id="{24B4E4DB-2152-9E66-C930-79D5961FF6CE}"/>
              </a:ext>
            </a:extLst>
          </p:cNvPr>
          <p:cNvSpPr/>
          <p:nvPr/>
        </p:nvSpPr>
        <p:spPr>
          <a:xfrm rot="16200000">
            <a:off x="8817572" y="492446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79CA9929-DC49-4FE3-1238-7785590EDE46}"/>
              </a:ext>
            </a:extLst>
          </p:cNvPr>
          <p:cNvSpPr/>
          <p:nvPr/>
        </p:nvSpPr>
        <p:spPr>
          <a:xfrm rot="16200000">
            <a:off x="9890196" y="295685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C4360AA1-6909-3F00-0C50-04A32798E9ED}"/>
              </a:ext>
            </a:extLst>
          </p:cNvPr>
          <p:cNvSpPr/>
          <p:nvPr/>
        </p:nvSpPr>
        <p:spPr>
          <a:xfrm rot="16200000">
            <a:off x="9023361" y="139191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01F8B5A3-B1EF-EB43-BE09-84E9D8A2370E}"/>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566576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Edit the display of a widget</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2"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3396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If you have used the “print screen” function from your computer, right-click on the white board and select Paste to place the image on your Board.</a:t>
            </a:r>
          </a:p>
        </p:txBody>
      </p:sp>
      <p:sp>
        <p:nvSpPr>
          <p:cNvPr id="2" name="Down Arrow 21">
            <a:extLst>
              <a:ext uri="{FF2B5EF4-FFF2-40B4-BE49-F238E27FC236}">
                <a16:creationId xmlns:a16="http://schemas.microsoft.com/office/drawing/2014/main" id="{79CA9929-DC49-4FE3-1238-7785590EDE46}"/>
              </a:ext>
            </a:extLst>
          </p:cNvPr>
          <p:cNvSpPr/>
          <p:nvPr/>
        </p:nvSpPr>
        <p:spPr>
          <a:xfrm rot="5400000">
            <a:off x="10292066" y="252586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17287539-223C-DD18-F26B-57391E14255E}"/>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135976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Organize a board with the communication tools</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4" y="1315638"/>
            <a:ext cx="8368770" cy="4712342"/>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1846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Use the communication panel in the lower-center portion of the screen to add text, line work, callouts and notes.</a:t>
            </a:r>
          </a:p>
        </p:txBody>
      </p:sp>
      <p:sp>
        <p:nvSpPr>
          <p:cNvPr id="2" name="Down Arrow 21">
            <a:extLst>
              <a:ext uri="{FF2B5EF4-FFF2-40B4-BE49-F238E27FC236}">
                <a16:creationId xmlns:a16="http://schemas.microsoft.com/office/drawing/2014/main" id="{79CA9929-DC49-4FE3-1238-7785590EDE46}"/>
              </a:ext>
            </a:extLst>
          </p:cNvPr>
          <p:cNvSpPr/>
          <p:nvPr/>
        </p:nvSpPr>
        <p:spPr>
          <a:xfrm rot="16200000">
            <a:off x="5278086" y="48728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Slide Number Placeholder 5">
            <a:extLst>
              <a:ext uri="{FF2B5EF4-FFF2-40B4-BE49-F238E27FC236}">
                <a16:creationId xmlns:a16="http://schemas.microsoft.com/office/drawing/2014/main" id="{49D5366D-6791-E6C3-E342-D2885CCE8150}"/>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14</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743509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Communicate with the team</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4" y="1315638"/>
            <a:ext cx="8368770" cy="4712341"/>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36496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communicate with the team collaborating on the board, add a comment.</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The comment will create a running conversation and notify the appropriate team member(s) via email.</a:t>
            </a:r>
          </a:p>
        </p:txBody>
      </p:sp>
      <p:sp>
        <p:nvSpPr>
          <p:cNvPr id="2" name="Down Arrow 21">
            <a:extLst>
              <a:ext uri="{FF2B5EF4-FFF2-40B4-BE49-F238E27FC236}">
                <a16:creationId xmlns:a16="http://schemas.microsoft.com/office/drawing/2014/main" id="{79CA9929-DC49-4FE3-1238-7785590EDE46}"/>
              </a:ext>
            </a:extLst>
          </p:cNvPr>
          <p:cNvSpPr/>
          <p:nvPr/>
        </p:nvSpPr>
        <p:spPr>
          <a:xfrm rot="5400000">
            <a:off x="9518107" y="48728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50D1C7A9-7D48-2299-60AB-4AD2903C88F8}"/>
              </a:ext>
            </a:extLst>
          </p:cNvPr>
          <p:cNvSpPr/>
          <p:nvPr/>
        </p:nvSpPr>
        <p:spPr>
          <a:xfrm rot="5400000">
            <a:off x="10174300" y="419483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18712AF1-A1F8-8811-A9F4-61277452D292}"/>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906703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Use Forma Board to develop presentations</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1003389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ea typeface="Artifakt Element"/>
              </a:rPr>
              <a:t>After completing this lecture, you’ll be able to:</a:t>
            </a:r>
          </a:p>
          <a:p>
            <a:pPr marL="0" indent="0">
              <a:buNone/>
            </a:pPr>
            <a:endParaRPr lang="en-US" dirty="0">
              <a:ea typeface="Artifakt Element"/>
            </a:endParaRP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Set up the Forma Board for site layout presentations.</a:t>
            </a:r>
          </a:p>
          <a:p>
            <a:pPr marL="342900" marR="0" lvl="0" indent="-342900">
              <a:lnSpc>
                <a:spcPct val="115000"/>
              </a:lnSpc>
              <a:spcBef>
                <a:spcPts val="0"/>
              </a:spcBef>
              <a:spcAft>
                <a:spcPts val="800"/>
              </a:spcAft>
              <a:buFont typeface="Symbol" panose="05050102010706020507" pitchFamily="18" charset="2"/>
              <a:buChar char=""/>
            </a:pPr>
            <a:r>
              <a:rPr lang="en-US" sz="1800" dirty="0">
                <a:effectLst/>
                <a:ea typeface="Calibri" panose="020F0502020204030204" pitchFamily="34" charset="0"/>
                <a:cs typeface="Times New Roman" panose="02020603050405020304" pitchFamily="18" charset="0"/>
              </a:rPr>
              <a:t>Understand the key components for a presentation.</a:t>
            </a:r>
          </a:p>
          <a:p>
            <a:pPr marL="342900" marR="0" lvl="0" indent="-342900">
              <a:lnSpc>
                <a:spcPct val="115000"/>
              </a:lnSpc>
              <a:spcBef>
                <a:spcPts val="0"/>
              </a:spcBef>
              <a:spcAft>
                <a:spcPts val="800"/>
              </a:spcAft>
              <a:buFont typeface="Symbol" panose="05050102010706020507" pitchFamily="18" charset="2"/>
              <a:buChar char=""/>
            </a:pPr>
            <a:r>
              <a:rPr lang="en-US" sz="1800" dirty="0">
                <a:ea typeface="Calibri" panose="020F0502020204030204" pitchFamily="34" charset="0"/>
                <a:cs typeface="Times New Roman" panose="02020603050405020304" pitchFamily="18" charset="0"/>
              </a:rPr>
              <a:t>Use frames to organize and navigate a presentation in Board.</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800" u="none" strike="noStrike" kern="1200" cap="none" spc="0" normalizeH="0" baseline="0" noProof="0" dirty="0">
                <a:ln>
                  <a:noFill/>
                </a:ln>
                <a:solidFill>
                  <a:srgbClr val="666666"/>
                </a:solidFill>
                <a:effectLst/>
                <a:uLnTx/>
                <a:uFillTx/>
                <a:ea typeface="+mn-ea"/>
                <a:cs typeface="+mn-cs"/>
              </a:rPr>
              <a:t>17</a:t>
            </a:r>
          </a:p>
        </p:txBody>
      </p:sp>
    </p:spTree>
    <p:extLst>
      <p:ext uri="{BB962C8B-B14F-4D97-AF65-F5344CB8AC3E}">
        <p14:creationId xmlns:p14="http://schemas.microsoft.com/office/powerpoint/2010/main" val="2633674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0A8E372-CA31-7A89-C45F-685EC3E8149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0" y="0"/>
            <a:ext cx="12192000" cy="6650182"/>
          </a:xfrm>
          <a:prstGeom prst="rect">
            <a:avLst/>
          </a:prstGeom>
        </p:spPr>
      </p:pic>
      <p:sp>
        <p:nvSpPr>
          <p:cNvPr id="2" name="Slide Number Placeholder 5">
            <a:extLst>
              <a:ext uri="{FF2B5EF4-FFF2-40B4-BE49-F238E27FC236}">
                <a16:creationId xmlns:a16="http://schemas.microsoft.com/office/drawing/2014/main" id="{5AFB8324-1631-4D75-09AC-406E40E6C4D2}"/>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716665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Organize imagery in Frames</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446824"/>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 the Frame tool.</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Draw a Frame using left clicks around the element(s) on Forma Board to display.</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9100800" y="48728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B21CFE-B7AF-E380-26A9-F10CB8DC0F80}"/>
              </a:ext>
            </a:extLst>
          </p:cNvPr>
          <p:cNvSpPr/>
          <p:nvPr/>
        </p:nvSpPr>
        <p:spPr>
          <a:xfrm rot="5400000">
            <a:off x="9177486" y="370319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8E35516D-585E-4B90-736B-669031EF267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899570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6C948-DB9C-86E9-BACE-A4B8DECF71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289E69-5735-D0C7-A28D-BFC98B776019}"/>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Develop a collaborative space with Forma Board</a:t>
            </a: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Use Forma Board to develop presentations</a:t>
            </a:r>
            <a:endParaRPr lang="en-US" sz="1800" dirty="0">
              <a:latin typeface="Arial" panose="020B0604020202020204" pitchFamily="34" charset="0"/>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117F8100-39DB-8601-C014-2FAFB1FD430B}"/>
              </a:ext>
            </a:extLst>
          </p:cNvPr>
          <p:cNvSpPr>
            <a:spLocks noGrp="1"/>
          </p:cNvSpPr>
          <p:nvPr>
            <p:ph type="title"/>
          </p:nvPr>
        </p:nvSpPr>
        <p:spPr/>
        <p:txBody>
          <a:bodyPr/>
          <a:lstStyle/>
          <a:p>
            <a:r>
              <a:rPr lang="en-US" dirty="0">
                <a:ea typeface="+mj-lt"/>
                <a:cs typeface="Arial" panose="020B0604020202020204" pitchFamily="34" charset="0"/>
              </a:rPr>
              <a:t>Sections in this lecture</a:t>
            </a:r>
            <a:endParaRPr lang="en-US" dirty="0">
              <a:cs typeface="Arial" panose="020B0604020202020204" pitchFamily="34" charset="0"/>
            </a:endParaRPr>
          </a:p>
        </p:txBody>
      </p:sp>
      <p:sp>
        <p:nvSpPr>
          <p:cNvPr id="6" name="Slide Number Placeholder 5">
            <a:extLst>
              <a:ext uri="{FF2B5EF4-FFF2-40B4-BE49-F238E27FC236}">
                <a16:creationId xmlns:a16="http://schemas.microsoft.com/office/drawing/2014/main" id="{DC3F5F2A-411E-5ABA-D676-E1A15B31BDF8}"/>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710498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Organize your presentation</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Click Edit presentation in the top-right of the screen.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Click Select all frames to start building your presentation from the frames on your Board.</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9769540" y="487289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B21CFE-B7AF-E380-26A9-F10CB8DC0F80}"/>
              </a:ext>
            </a:extLst>
          </p:cNvPr>
          <p:cNvSpPr/>
          <p:nvPr/>
        </p:nvSpPr>
        <p:spPr>
          <a:xfrm rot="16200000">
            <a:off x="9914465" y="226335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C2018823-885F-E932-24BF-294EE0BF67E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20</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732227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Add additional frames to presentation</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6"/>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35531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By drawing additional frames, you can add to the presentation.</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L="342900" marR="0" lvl="0" indent="-34290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0000"/>
                </a:solidFill>
                <a:latin typeface="Arial" panose="020B0604020202020204" pitchFamily="34" charset="0"/>
                <a:cs typeface="Arial" panose="020B0604020202020204" pitchFamily="34" charset="0"/>
              </a:rPr>
              <a:t>Select your frame, right click, and then select Presentation – Add to presentation.</a:t>
            </a:r>
          </a:p>
          <a:p>
            <a:pPr marL="342900" marR="0" lvl="0" indent="-34290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Or, </a:t>
            </a:r>
            <a:r>
              <a:rPr lang="en-US" dirty="0">
                <a:solidFill>
                  <a:srgbClr val="000000"/>
                </a:solidFill>
                <a:latin typeface="Arial" panose="020B0604020202020204" pitchFamily="34" charset="0"/>
                <a:cs typeface="Arial" panose="020B0604020202020204" pitchFamily="34" charset="0"/>
              </a:rPr>
              <a:t>click on Select frames from the Edit presentation panel.</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4931409" y="300233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B21CFE-B7AF-E380-26A9-F10CB8DC0F80}"/>
              </a:ext>
            </a:extLst>
          </p:cNvPr>
          <p:cNvSpPr/>
          <p:nvPr/>
        </p:nvSpPr>
        <p:spPr>
          <a:xfrm rot="16200000">
            <a:off x="10262482" y="149908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17D96D52-BF75-B3F7-ED09-A5853C33AC65}"/>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21</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943393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Start a presentation</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6"/>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28746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To launch a presentation, click the Present button in the Edit presentation panel.</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D9B21CFE-B7AF-E380-26A9-F10CB8DC0F80}"/>
              </a:ext>
            </a:extLst>
          </p:cNvPr>
          <p:cNvSpPr/>
          <p:nvPr/>
        </p:nvSpPr>
        <p:spPr>
          <a:xfrm rot="16200000">
            <a:off x="9470912" y="150590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7C3FC4DA-0008-40B7-E7FB-4A14327DF9EC}"/>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22</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702608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Start a presentation</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6"/>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11846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presentation will launch, isolating each frame as a visual separated from the board, in the order as listed under Edit presentation.</a:t>
            </a:r>
          </a:p>
        </p:txBody>
      </p:sp>
      <p:sp>
        <p:nvSpPr>
          <p:cNvPr id="2" name="Slide Number Placeholder 5">
            <a:extLst>
              <a:ext uri="{FF2B5EF4-FFF2-40B4-BE49-F238E27FC236}">
                <a16:creationId xmlns:a16="http://schemas.microsoft.com/office/drawing/2014/main" id="{B6018432-41B3-9059-E85E-4F69C705385F}"/>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23</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214586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24</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BE17A-161B-1638-1FDE-9535D0A86C8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EA81CD2-A6B7-95D1-A1E6-79D51FB8A567}"/>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480EB980-ED04-44EC-5FD4-CB9ECF087E10}"/>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Develop a collaborative space with Forma Board</a:t>
            </a:r>
            <a:endParaRPr lang="en-US" sz="5400" spc="100" dirty="0">
              <a:solidFill>
                <a:schemeClr val="bg1"/>
              </a:solidFill>
            </a:endParaRPr>
          </a:p>
        </p:txBody>
      </p:sp>
      <p:pic>
        <p:nvPicPr>
          <p:cNvPr id="19" name="Picture 18">
            <a:extLst>
              <a:ext uri="{FF2B5EF4-FFF2-40B4-BE49-F238E27FC236}">
                <a16:creationId xmlns:a16="http://schemas.microsoft.com/office/drawing/2014/main" id="{E368D1CB-CA69-97C7-140E-47EC5A6B066B}"/>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1023658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lecture,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Set up the Forma Board for team-based collaboration.</a:t>
            </a: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Create specific Boards to track team design development.</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Import data linked to Forma Site Design proposals that update with proposal development.</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Build communication clarity in a complex collaborative process.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ea typeface="+mj-lt"/>
                <a:cs typeface="Arial" panose="020B0604020202020204" pitchFamily="34" charset="0"/>
              </a:rPr>
              <a:t>Learning objectives</a:t>
            </a:r>
            <a:endParaRPr lang="en-US" dirty="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4</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329812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Forma Board for collaboration</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52431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Click the Forma Site Design menu on the top-left corner of the interface, and then </a:t>
            </a:r>
            <a:r>
              <a:rPr lang="en-US" dirty="0">
                <a:solidFill>
                  <a:srgbClr val="000000"/>
                </a:solidFill>
                <a:latin typeface="Arial" panose="020B0604020202020204" pitchFamily="34" charset="0"/>
                <a:cs typeface="Arial" panose="020B0604020202020204" pitchFamily="34" charset="0"/>
              </a:rPr>
              <a:t>click Board.</a:t>
            </a:r>
          </a:p>
          <a:p>
            <a:pPr marR="0" lvl="0" algn="l" defTabSz="914354" rtl="0" eaLnBrk="1" fontAlgn="auto" latinLnBrk="0" hangingPunct="1">
              <a:lnSpc>
                <a:spcPct val="150000"/>
              </a:lnSpc>
              <a:spcBef>
                <a:spcPts val="0"/>
              </a:spcBef>
              <a:spcAft>
                <a:spcPts val="0"/>
              </a:spcAft>
              <a:buClrTx/>
              <a:buSzTx/>
              <a:tabLst/>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Forma Board is a white board application that allows </a:t>
            </a:r>
            <a:r>
              <a:rPr kumimoji="0" lang="en-US"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yo</a:t>
            </a:r>
            <a:r>
              <a:rPr lang="en-US" dirty="0">
                <a:solidFill>
                  <a:srgbClr val="000000"/>
                </a:solidFill>
                <a:latin typeface="Arial" panose="020B0604020202020204" pitchFamily="34" charset="0"/>
                <a:cs typeface="Arial" panose="020B0604020202020204" pitchFamily="34" charset="0"/>
              </a:rPr>
              <a:t>u to build an expansive view of data and images to compare design proposals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278086" y="7946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442AC88A-6BBF-C300-EA09-87727B20CFA0}"/>
              </a:ext>
            </a:extLst>
          </p:cNvPr>
          <p:cNvSpPr/>
          <p:nvPr/>
        </p:nvSpPr>
        <p:spPr>
          <a:xfrm rot="5400000">
            <a:off x="5011143" y="258700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Slide Number Placeholder 5">
            <a:extLst>
              <a:ext uri="{FF2B5EF4-FFF2-40B4-BE49-F238E27FC236}">
                <a16:creationId xmlns:a16="http://schemas.microsoft.com/office/drawing/2014/main" id="{BB1B393E-A2DC-84DD-944F-1C6F3C0DD1A9}"/>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833453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Name the Board</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4946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Name the Board by clicking in the drop-down box.</a:t>
            </a:r>
          </a:p>
          <a:p>
            <a:pPr marR="0" lvl="0" algn="l" defTabSz="914354" rtl="0" eaLnBrk="1" fontAlgn="auto" latinLnBrk="0" hangingPunct="1">
              <a:lnSpc>
                <a:spcPct val="150000"/>
              </a:lnSpc>
              <a:spcBef>
                <a:spcPts val="0"/>
              </a:spcBef>
              <a:spcAft>
                <a:spcPts val="0"/>
              </a:spcAft>
              <a:buClrTx/>
              <a:buSzTx/>
              <a:tabLst/>
              <a:defRPr/>
            </a:pPr>
            <a:endParaRPr lang="en-US" sz="1800"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sz="1800" dirty="0">
                <a:solidFill>
                  <a:srgbClr val="000000"/>
                </a:solidFill>
                <a:latin typeface="Arial" panose="020B0604020202020204" pitchFamily="34" charset="0"/>
                <a:cs typeface="Arial" panose="020B0604020202020204" pitchFamily="34" charset="0"/>
              </a:rPr>
              <a:t>Naming the </a:t>
            </a:r>
            <a:r>
              <a:rPr lang="en-US" dirty="0">
                <a:solidFill>
                  <a:srgbClr val="000000"/>
                </a:solidFill>
                <a:latin typeface="Arial" panose="020B0604020202020204" pitchFamily="34" charset="0"/>
                <a:cs typeface="Arial" panose="020B0604020202020204" pitchFamily="34" charset="0"/>
              </a:rPr>
              <a:t>Board(s) will be important, as you can have multiple Boards saved in a single project</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304909" y="86449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Slide Number Placeholder 5">
            <a:extLst>
              <a:ext uri="{FF2B5EF4-FFF2-40B4-BE49-F238E27FC236}">
                <a16:creationId xmlns:a16="http://schemas.microsoft.com/office/drawing/2014/main" id="{7EF27F80-CC66-693C-E04E-9E45384479F5}"/>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492766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Create a collaborative Board</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4946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On the top right, click the huddle icon.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Input email addresses in the dialog.</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Set user privileges (Editor for collaboration).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sz="1800" dirty="0">
                <a:solidFill>
                  <a:srgbClr val="000000"/>
                </a:solidFill>
                <a:latin typeface="Arial" panose="020B0604020202020204" pitchFamily="34" charset="0"/>
                <a:cs typeface="Arial" panose="020B0604020202020204" pitchFamily="34" charset="0"/>
              </a:rPr>
              <a:t>Click Share Board.</a:t>
            </a: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147121" y="87032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FE4C3AB0-0892-F54D-D0A2-915CBB499D1F}"/>
              </a:ext>
            </a:extLst>
          </p:cNvPr>
          <p:cNvSpPr/>
          <p:nvPr/>
        </p:nvSpPr>
        <p:spPr>
          <a:xfrm rot="16200000">
            <a:off x="5640158" y="254280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09CE7B8F-4465-4564-6374-5701EC58B131}"/>
              </a:ext>
            </a:extLst>
          </p:cNvPr>
          <p:cNvSpPr/>
          <p:nvPr/>
        </p:nvSpPr>
        <p:spPr>
          <a:xfrm rot="16200000">
            <a:off x="5622027" y="420950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9943DF01-77AF-7309-5C33-88171477CCF5}"/>
              </a:ext>
            </a:extLst>
          </p:cNvPr>
          <p:cNvSpPr/>
          <p:nvPr/>
        </p:nvSpPr>
        <p:spPr>
          <a:xfrm rot="5400000">
            <a:off x="9477649" y="376984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Slide Number Placeholder 5">
            <a:extLst>
              <a:ext uri="{FF2B5EF4-FFF2-40B4-BE49-F238E27FC236}">
                <a16:creationId xmlns:a16="http://schemas.microsoft.com/office/drawing/2014/main" id="{60A9EAC2-36C2-7112-2836-F16BA06B4624}"/>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503554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Bring “Widgets” into a Board</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sz="1800" dirty="0">
                <a:solidFill>
                  <a:srgbClr val="000000"/>
                </a:solidFill>
                <a:latin typeface="Arial" panose="020B0604020202020204" pitchFamily="34" charset="0"/>
                <a:cs typeface="Arial" panose="020B0604020202020204" pitchFamily="34" charset="0"/>
              </a:rPr>
              <a:t>Widgets are your panels from Forma Site Design that contain information you can drag and drop into Board.</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 Site Design.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 a proposal.</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 Live.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sz="1800" dirty="0">
                <a:solidFill>
                  <a:srgbClr val="000000"/>
                </a:solidFill>
                <a:latin typeface="Arial" panose="020B0604020202020204" pitchFamily="34" charset="0"/>
                <a:cs typeface="Arial" panose="020B0604020202020204" pitchFamily="34" charset="0"/>
              </a:rPr>
              <a:t>Drag </a:t>
            </a:r>
            <a:r>
              <a:rPr lang="en-US" dirty="0">
                <a:solidFill>
                  <a:srgbClr val="000000"/>
                </a:solidFill>
                <a:latin typeface="Arial" panose="020B0604020202020204" pitchFamily="34" charset="0"/>
                <a:cs typeface="Arial" panose="020B0604020202020204" pitchFamily="34" charset="0"/>
              </a:rPr>
              <a:t>and drop a Design view into your Board.</a:t>
            </a:r>
          </a:p>
        </p:txBody>
      </p:sp>
      <p:sp>
        <p:nvSpPr>
          <p:cNvPr id="7" name="Down Arrow 21">
            <a:extLst>
              <a:ext uri="{FF2B5EF4-FFF2-40B4-BE49-F238E27FC236}">
                <a16:creationId xmlns:a16="http://schemas.microsoft.com/office/drawing/2014/main" id="{9943DF01-77AF-7309-5C33-88171477CCF5}"/>
              </a:ext>
            </a:extLst>
          </p:cNvPr>
          <p:cNvSpPr/>
          <p:nvPr/>
        </p:nvSpPr>
        <p:spPr>
          <a:xfrm rot="5400000">
            <a:off x="4358173" y="124535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31B7BA88-BE1B-7D9E-21C8-157767069656}"/>
              </a:ext>
            </a:extLst>
          </p:cNvPr>
          <p:cNvSpPr/>
          <p:nvPr/>
        </p:nvSpPr>
        <p:spPr>
          <a:xfrm rot="5400000">
            <a:off x="5512336" y="323456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Down Arrow 21">
            <a:extLst>
              <a:ext uri="{FF2B5EF4-FFF2-40B4-BE49-F238E27FC236}">
                <a16:creationId xmlns:a16="http://schemas.microsoft.com/office/drawing/2014/main" id="{6A364C9D-B50B-ED90-17B7-A7E69831F69F}"/>
              </a:ext>
            </a:extLst>
          </p:cNvPr>
          <p:cNvSpPr/>
          <p:nvPr/>
        </p:nvSpPr>
        <p:spPr>
          <a:xfrm rot="5400000">
            <a:off x="7330459" y="129607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Down Arrow 21">
            <a:extLst>
              <a:ext uri="{FF2B5EF4-FFF2-40B4-BE49-F238E27FC236}">
                <a16:creationId xmlns:a16="http://schemas.microsoft.com/office/drawing/2014/main" id="{F0117653-B86F-D744-2F8C-CA2136DE51A9}"/>
              </a:ext>
            </a:extLst>
          </p:cNvPr>
          <p:cNvSpPr/>
          <p:nvPr/>
        </p:nvSpPr>
        <p:spPr>
          <a:xfrm rot="5400000">
            <a:off x="7086813" y="179151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Down Arrow 21">
            <a:extLst>
              <a:ext uri="{FF2B5EF4-FFF2-40B4-BE49-F238E27FC236}">
                <a16:creationId xmlns:a16="http://schemas.microsoft.com/office/drawing/2014/main" id="{24B4E4DB-2152-9E66-C930-79D5961FF6CE}"/>
              </a:ext>
            </a:extLst>
          </p:cNvPr>
          <p:cNvSpPr/>
          <p:nvPr/>
        </p:nvSpPr>
        <p:spPr>
          <a:xfrm rot="5400000">
            <a:off x="8881638" y="2374905"/>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29BB9400-CF3D-C290-96F5-9220D8969B99}"/>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852062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ea typeface="+mj-lt"/>
                <a:cs typeface="Arial" panose="020B0604020202020204" pitchFamily="34" charset="0"/>
              </a:rPr>
              <a:t>Bring “Widgets” into a Board</a:t>
            </a:r>
            <a:endParaRPr lang="en-US" dirty="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33963"/>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sz="1800" dirty="0">
                <a:solidFill>
                  <a:srgbClr val="000000"/>
                </a:solidFill>
                <a:latin typeface="Arial" panose="020B0604020202020204" pitchFamily="34" charset="0"/>
                <a:cs typeface="Arial" panose="020B0604020202020204" pitchFamily="34" charset="0"/>
              </a:rPr>
              <a:t>Repeat the same steps to bring in the Area Metrics widget from the same proposal</a:t>
            </a:r>
            <a:r>
              <a:rPr lang="en-US" dirty="0">
                <a:solidFill>
                  <a:srgbClr val="000000"/>
                </a:solidFill>
                <a:latin typeface="Arial" panose="020B0604020202020204" pitchFamily="34" charset="0"/>
                <a:cs typeface="Arial" panose="020B0604020202020204" pitchFamily="34" charset="0"/>
              </a:rPr>
              <a:t> </a:t>
            </a:r>
            <a:r>
              <a:rPr lang="en-US" sz="1800" dirty="0">
                <a:solidFill>
                  <a:srgbClr val="000000"/>
                </a:solidFill>
                <a:latin typeface="Arial" panose="020B0604020202020204" pitchFamily="34" charset="0"/>
                <a:cs typeface="Arial" panose="020B0604020202020204" pitchFamily="34" charset="0"/>
              </a:rPr>
              <a:t>and place it under the Design view.</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Select the Layout button.</a:t>
            </a:r>
            <a:endParaRPr lang="en-US" sz="1800" dirty="0">
              <a:solidFill>
                <a:srgbClr val="000000"/>
              </a:solidFill>
              <a:latin typeface="Arial" panose="020B0604020202020204" pitchFamily="34" charset="0"/>
              <a:cs typeface="Arial" panose="020B0604020202020204" pitchFamily="34" charset="0"/>
            </a:endParaRPr>
          </a:p>
        </p:txBody>
      </p:sp>
      <p:sp>
        <p:nvSpPr>
          <p:cNvPr id="12" name="Down Arrow 21">
            <a:extLst>
              <a:ext uri="{FF2B5EF4-FFF2-40B4-BE49-F238E27FC236}">
                <a16:creationId xmlns:a16="http://schemas.microsoft.com/office/drawing/2014/main" id="{24B4E4DB-2152-9E66-C930-79D5961FF6CE}"/>
              </a:ext>
            </a:extLst>
          </p:cNvPr>
          <p:cNvSpPr/>
          <p:nvPr/>
        </p:nvSpPr>
        <p:spPr>
          <a:xfrm rot="5400000">
            <a:off x="8543835" y="272458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Slide Number Placeholder 5">
            <a:extLst>
              <a:ext uri="{FF2B5EF4-FFF2-40B4-BE49-F238E27FC236}">
                <a16:creationId xmlns:a16="http://schemas.microsoft.com/office/drawing/2014/main" id="{5C45C485-84A5-6B33-027F-50CFFCD6EFE9}"/>
              </a:ext>
            </a:extLst>
          </p:cNvPr>
          <p:cNvSpPr>
            <a:spLocks noGrp="1"/>
          </p:cNvSpPr>
          <p:nvPr>
            <p:ph type="sldNum" sz="quarter" idx="4"/>
          </p:nvPr>
        </p:nvSpPr>
        <p:spPr>
          <a:xfrm>
            <a:off x="9043733" y="6421359"/>
            <a:ext cx="2740279" cy="254983"/>
          </a:xfrm>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D425CD52-4183-C145-916A-AE90310D9D4E}" type="slidenum">
              <a:rPr kumimoji="0" lang="en-US" sz="800" u="none" strike="noStrike" kern="1200" cap="none" spc="0" normalizeH="0" baseline="0" noProof="0" smtClean="0">
                <a:ln>
                  <a:noFill/>
                </a:ln>
                <a:solidFill>
                  <a:srgbClr val="666666"/>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925962044"/>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customXml/itemProps2.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9928</TotalTime>
  <Words>748</Words>
  <Application>Microsoft Macintosh PowerPoint</Application>
  <PresentationFormat>Widescreen</PresentationFormat>
  <Paragraphs>114</Paragraphs>
  <Slides>24</Slides>
  <Notes>16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Arial</vt:lpstr>
      <vt:lpstr>Artifakt Element</vt:lpstr>
      <vt:lpstr>Artifakt Legend</vt:lpstr>
      <vt:lpstr>Calibri</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Forma Board for collaboration</vt:lpstr>
      <vt:lpstr>Name the Board</vt:lpstr>
      <vt:lpstr>Create a collaborative Board</vt:lpstr>
      <vt:lpstr>Bring “Widgets” into a Board</vt:lpstr>
      <vt:lpstr>Bring “Widgets” into a Board</vt:lpstr>
      <vt:lpstr>Edit the content displayed in a widget</vt:lpstr>
      <vt:lpstr>Edit the display of a widget</vt:lpstr>
      <vt:lpstr>Edit the display of a widget</vt:lpstr>
      <vt:lpstr>Edit the display of a widget</vt:lpstr>
      <vt:lpstr>Organize a board with the communication tools</vt:lpstr>
      <vt:lpstr>Communicate with the team</vt:lpstr>
      <vt:lpstr>PowerPoint Presentation</vt:lpstr>
      <vt:lpstr>Learning objectives</vt:lpstr>
      <vt:lpstr>PowerPoint Presentation</vt:lpstr>
      <vt:lpstr>Organize imagery in Frames</vt:lpstr>
      <vt:lpstr>Organize your presentation</vt:lpstr>
      <vt:lpstr>Add additional frames to presentation</vt:lpstr>
      <vt:lpstr>Start a presentation</vt:lpstr>
      <vt:lpstr>Start a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62</cp:revision>
  <cp:lastPrinted>2026-05-31T16:09:48Z</cp:lastPrinted>
  <dcterms:created xsi:type="dcterms:W3CDTF">2026-04-02T01:42:07Z</dcterms:created>
  <dcterms:modified xsi:type="dcterms:W3CDTF">2026-08-18T15:26:28Z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