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50"/>
  </p:notesMasterIdLst>
  <p:handoutMasterIdLst>
    <p:handoutMasterId r:id="rId51"/>
  </p:handoutMasterIdLst>
  <p:sldIdLst>
    <p:sldId id="829" r:id="rId7"/>
    <p:sldId id="826" r:id="rId8"/>
    <p:sldId id="981" r:id="rId9"/>
    <p:sldId id="982" r:id="rId10"/>
    <p:sldId id="943" r:id="rId11"/>
    <p:sldId id="942" r:id="rId12"/>
    <p:sldId id="945" r:id="rId13"/>
    <p:sldId id="946" r:id="rId14"/>
    <p:sldId id="944" r:id="rId15"/>
    <p:sldId id="947" r:id="rId16"/>
    <p:sldId id="948" r:id="rId17"/>
    <p:sldId id="949" r:id="rId18"/>
    <p:sldId id="950" r:id="rId19"/>
    <p:sldId id="951" r:id="rId20"/>
    <p:sldId id="952" r:id="rId21"/>
    <p:sldId id="953" r:id="rId22"/>
    <p:sldId id="954" r:id="rId23"/>
    <p:sldId id="955" r:id="rId24"/>
    <p:sldId id="956" r:id="rId25"/>
    <p:sldId id="957" r:id="rId26"/>
    <p:sldId id="958" r:id="rId27"/>
    <p:sldId id="959" r:id="rId28"/>
    <p:sldId id="960" r:id="rId29"/>
    <p:sldId id="961" r:id="rId30"/>
    <p:sldId id="962" r:id="rId31"/>
    <p:sldId id="963" r:id="rId32"/>
    <p:sldId id="964" r:id="rId33"/>
    <p:sldId id="965" r:id="rId34"/>
    <p:sldId id="966" r:id="rId35"/>
    <p:sldId id="967" r:id="rId36"/>
    <p:sldId id="968" r:id="rId37"/>
    <p:sldId id="969" r:id="rId38"/>
    <p:sldId id="970" r:id="rId39"/>
    <p:sldId id="971" r:id="rId40"/>
    <p:sldId id="972" r:id="rId41"/>
    <p:sldId id="973" r:id="rId42"/>
    <p:sldId id="974" r:id="rId43"/>
    <p:sldId id="975" r:id="rId44"/>
    <p:sldId id="976" r:id="rId45"/>
    <p:sldId id="977" r:id="rId46"/>
    <p:sldId id="978" r:id="rId47"/>
    <p:sldId id="979" r:id="rId48"/>
    <p:sldId id="939" r:id="rId49"/>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ecture" id="{F51FDEA3-ECEC-4079-9A78-3D58F8ADA9AF}">
          <p14:sldIdLst>
            <p14:sldId id="829"/>
            <p14:sldId id="826"/>
            <p14:sldId id="981"/>
            <p14:sldId id="982"/>
            <p14:sldId id="943"/>
            <p14:sldId id="942"/>
            <p14:sldId id="945"/>
            <p14:sldId id="946"/>
            <p14:sldId id="944"/>
            <p14:sldId id="947"/>
            <p14:sldId id="948"/>
            <p14:sldId id="949"/>
            <p14:sldId id="950"/>
            <p14:sldId id="951"/>
            <p14:sldId id="952"/>
            <p14:sldId id="953"/>
            <p14:sldId id="954"/>
            <p14:sldId id="955"/>
            <p14:sldId id="956"/>
            <p14:sldId id="957"/>
            <p14:sldId id="958"/>
            <p14:sldId id="959"/>
            <p14:sldId id="960"/>
            <p14:sldId id="961"/>
            <p14:sldId id="962"/>
            <p14:sldId id="963"/>
            <p14:sldId id="964"/>
            <p14:sldId id="965"/>
            <p14:sldId id="966"/>
            <p14:sldId id="967"/>
            <p14:sldId id="968"/>
            <p14:sldId id="969"/>
            <p14:sldId id="970"/>
            <p14:sldId id="971"/>
            <p14:sldId id="972"/>
            <p14:sldId id="973"/>
            <p14:sldId id="974"/>
            <p14:sldId id="975"/>
            <p14:sldId id="976"/>
            <p14:sldId id="977"/>
            <p14:sldId id="978"/>
            <p14:sldId id="979"/>
            <p14:sldId id="939"/>
          </p14:sldIdLst>
        </p14:section>
      </p14:sectionLst>
    </p:ex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73" autoAdjust="0"/>
    <p:restoredTop sz="76027" autoAdjust="0"/>
  </p:normalViewPr>
  <p:slideViewPr>
    <p:cSldViewPr snapToGrid="0">
      <p:cViewPr varScale="1">
        <p:scale>
          <a:sx n="95" d="100"/>
          <a:sy n="95" d="100"/>
        </p:scale>
        <p:origin x="1944" y="176"/>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microsoft.com/office/2018/10/relationships/authors" Target="author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ial" panose="020B0604020202020204" pitchFamily="34" charset="0"/>
              </a:rPr>
              <a:t>8/18/26</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B73DB89-8C31-E547-9911-10E23883D61B}" type="datetimeFigureOut">
              <a:rPr lang="en-US" smtClean="0"/>
              <a:pPr/>
              <a:t>8/18/26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D4B7B3C-D26E-B544-A776-A3AE7A302913}" type="slidenum">
              <a:rPr lang="en-US" smtClean="0"/>
              <a:pPr/>
              <a:t>‹#›</a:t>
            </a:fld>
            <a:endParaRPr lang="en-US" dirty="0"/>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98250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39707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71362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650827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19221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71217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884563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90577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0571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178" lvl="1" indent="0">
              <a:lnSpc>
                <a:spcPct val="150000"/>
              </a:lnSpc>
              <a:buFont typeface="Arial" panose="020B0604020202020204" pitchFamily="34" charset="0"/>
              <a:buNone/>
              <a:defRPr/>
            </a:pPr>
            <a:r>
              <a:rPr lang="en-US" sz="2800" dirty="0">
                <a:solidFill>
                  <a:srgbClr val="000000"/>
                </a:solidFill>
                <a:latin typeface="Arial" panose="020B0604020202020204" pitchFamily="34" charset="0"/>
              </a:rPr>
              <a:t>Open ended – you can start the process from a line, a cube, or a set of 2d lines</a:t>
            </a:r>
          </a:p>
          <a:p>
            <a:pPr marL="457178" lvl="1" indent="0">
              <a:lnSpc>
                <a:spcPct val="150000"/>
              </a:lnSpc>
              <a:buFont typeface="Arial" panose="020B0604020202020204" pitchFamily="34" charset="0"/>
              <a:buNone/>
              <a:defRPr/>
            </a:pPr>
            <a:r>
              <a:rPr lang="en-US" sz="2800" dirty="0">
                <a:solidFill>
                  <a:srgbClr val="000000"/>
                </a:solidFill>
                <a:latin typeface="Arial" panose="020B0604020202020204" pitchFamily="34" charset="0"/>
              </a:rPr>
              <a:t>Freeform modeling – you can push pull and carve forms</a:t>
            </a:r>
          </a:p>
          <a:p>
            <a:pPr marL="457178" lvl="1" indent="0">
              <a:lnSpc>
                <a:spcPct val="150000"/>
              </a:lnSpc>
              <a:buFont typeface="Arial" panose="020B0604020202020204" pitchFamily="34" charset="0"/>
              <a:buNone/>
              <a:defRPr/>
            </a:pPr>
            <a:r>
              <a:rPr lang="en-US" sz="2800" dirty="0">
                <a:solidFill>
                  <a:srgbClr val="000000"/>
                </a:solidFill>
                <a:latin typeface="Arial" panose="020B0604020202020204" pitchFamily="34" charset="0"/>
              </a:rPr>
              <a:t>Less automation – metrics are not automated, and floor plans need to be generated based on volumes</a:t>
            </a:r>
            <a:endParaRPr kumimoji="0" lang="en-US" sz="2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02385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21344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493784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8812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83592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5602817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82378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83532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938745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99189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305375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dirty="0"/>
              <a:t>If the floor tools are not available, you likely need to select the building massing form, right click, and select Edit in 3d Sketch</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30963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4446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2866712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3596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547423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054025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2139153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9760774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90762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752943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607639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281295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36873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24736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008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ial" panose="020B0604020202020204" pitchFamily="34" charset="0"/>
              </a:defRPr>
            </a:lvl1pPr>
          </a:lstStyle>
          <a:p>
            <a:r>
              <a:rPr lang="en-US" dirty="0"/>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Arial" panose="020B0604020202020204" pitchFamily="34" charset="0"/>
                <a:ea typeface="Artifakt Legend Ofc" panose="020B0504010101010104" pitchFamily="34" charset="0"/>
                <a:cs typeface="Artifakt Legend Ofc" panose="020B0504010101010104" pitchFamily="34" charset="0"/>
              </a:defRPr>
            </a:lvl1pPr>
          </a:lstStyle>
          <a:p>
            <a:r>
              <a:rPr lang="en-US" dirty="0"/>
              <a:t>Click to add</a:t>
            </a:r>
            <a:br>
              <a:rPr lang="en-US" dirty="0"/>
            </a:br>
            <a:r>
              <a:rPr lang="en-US" dirty="0"/>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07AF06F7-B096-493B-B1B0-C96E279B1CF6}"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b="1" i="0"/>
            </a:lvl1pPr>
          </a:lstStyle>
          <a:p>
            <a:pPr lvl="0"/>
            <a:r>
              <a:rPr lang="en-US" dirty="0"/>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r>
              <a:rPr lang="en-US" dirty="0"/>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b="1" i="0"/>
            </a:lvl1pPr>
          </a:lstStyle>
          <a:p>
            <a:r>
              <a:rPr lang="en-US" dirty="0"/>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ial" panose="020B0604020202020204" pitchFamily="34" charset="0"/>
              </a:defRPr>
            </a:lvl1pPr>
          </a:lstStyle>
          <a:p>
            <a:r>
              <a:rPr lang="en-US" dirty="0"/>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Arial" panose="020B0604020202020204" pitchFamily="34" charset="0"/>
                <a:ea typeface="Artifakt Legend" panose="020B0503050000020004" pitchFamily="34" charset="77"/>
              </a:defRPr>
            </a:lvl1pPr>
          </a:lstStyle>
          <a:p>
            <a:r>
              <a:rPr lang="en-US" dirty="0"/>
              <a:t>Click to add</a:t>
            </a:r>
            <a:br>
              <a:rPr lang="en-US" dirty="0"/>
            </a:br>
            <a:r>
              <a:rPr lang="en-US" dirty="0"/>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07AF06F7-B096-493B-B1B0-C96E279B1CF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i="0">
                <a:solidFill>
                  <a:schemeClr val="tx1"/>
                </a:solidFill>
                <a:latin typeface="Arial" panose="020B0604020202020204" pitchFamily="34" charset="0"/>
              </a:defRPr>
            </a:lvl1pPr>
          </a:lstStyle>
          <a:p>
            <a:pPr lvl="0"/>
            <a:r>
              <a:rPr lang="en-US" dirty="0"/>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ial" panose="020B0604020202020204" pitchFamily="34" charset="0"/>
              </a:defRPr>
            </a:lvl1pPr>
          </a:lstStyle>
          <a:p>
            <a:endParaRPr lang="en-US" dirty="0"/>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tx1"/>
                </a:solidFill>
                <a:latin typeface="Arial" panose="020B0604020202020204" pitchFamily="34" charset="0"/>
              </a:defRPr>
            </a:lvl1pPr>
          </a:lstStyle>
          <a:p>
            <a:pPr lvl="0"/>
            <a:r>
              <a:rPr lang="en-US" dirty="0"/>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lvl1pPr>
          </a:lstStyle>
          <a:p>
            <a:r>
              <a:rPr lang="en-US" dirty="0"/>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dirty="0">
              <a:latin typeface="Arial" panose="020B0604020202020204" pitchFamily="34" charset="0"/>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b="1" i="0"/>
            </a:lvl1pPr>
          </a:lstStyle>
          <a:p>
            <a:r>
              <a:rPr lang="en-US" dirty="0"/>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dirty="0">
              <a:latin typeface="Arial" panose="020B0604020202020204" pitchFamily="34" charset="0"/>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b="1" i="0"/>
            </a:lvl1pPr>
          </a:lstStyle>
          <a:p>
            <a:r>
              <a:rPr lang="en-US" dirty="0"/>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b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ial" panose="020B0604020202020204" pitchFamily="34" charset="0"/>
                <a:ea typeface="Artifakt Element" panose="020B0503050000020004" pitchFamily="34" charset="77"/>
                <a:cs typeface="+mn-cs"/>
              </a:rPr>
              <a:t>2026</a:t>
            </a:fld>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b="1" i="0"/>
            </a:lvl1pPr>
          </a:lstStyle>
          <a:p>
            <a:pPr lvl="0"/>
            <a:r>
              <a:rPr lang="en-US" dirty="0"/>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solidFill>
                  <a:schemeClr val="bg1"/>
                </a:solidFill>
              </a:defRPr>
            </a:lvl1pPr>
          </a:lstStyle>
          <a:p>
            <a:pPr lvl="0"/>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accent6"/>
                </a:solidFill>
                <a:latin typeface="Arial" panose="020B0604020202020204" pitchFamily="34" charset="0"/>
              </a:rPr>
              <a:t>© </a:t>
            </a:r>
            <a:fld id="{0DBEA3F7-58FD-4F83-8E60-9B5066D26E8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pPr lvl="0"/>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i="0">
                <a:solidFill>
                  <a:schemeClr val="tx1"/>
                </a:solidFill>
                <a:latin typeface="Arial" panose="020B0604020202020204" pitchFamily="34" charset="0"/>
              </a:defRPr>
            </a:lvl1pPr>
          </a:lstStyle>
          <a:p>
            <a:pPr lvl="0"/>
            <a:r>
              <a:rPr lang="en-US" dirty="0"/>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ial" panose="020B0604020202020204" pitchFamily="34" charset="0"/>
              </a:defRPr>
            </a:lvl1pPr>
          </a:lstStyle>
          <a:p>
            <a:endParaRPr lang="en-US" dirty="0"/>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bg1"/>
                </a:solidFill>
                <a:latin typeface="Arial" panose="020B0604020202020204" pitchFamily="34" charset="0"/>
              </a:defRPr>
            </a:lvl1pPr>
          </a:lstStyle>
          <a:p>
            <a:pPr lvl="0"/>
            <a:r>
              <a:rPr lang="en-US" dirty="0"/>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solidFill>
                  <a:schemeClr val="tx1"/>
                </a:solidFill>
              </a:defRPr>
            </a:lvl1pPr>
          </a:lstStyle>
          <a:p>
            <a:pPr lvl="0"/>
            <a:r>
              <a:rPr lang="en-US" dirty="0"/>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ial" panose="020B0604020202020204" pitchFamily="34" charset="0"/>
              </a:defRPr>
            </a:lvl1pPr>
          </a:lstStyle>
          <a:p>
            <a:fld id="{D425CD52-4183-C145-916A-AE90310D9D4E}" type="slidenum">
              <a:rPr lang="en-US" smtClean="0"/>
              <a:pPr/>
              <a:t>‹#›</a:t>
            </a:fld>
            <a:endParaRPr lang="en-US" dirty="0"/>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b="1" i="0"/>
            </a:lvl1pPr>
          </a:lstStyle>
          <a:p>
            <a:r>
              <a:rPr lang="en-US" dirty="0"/>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b="1" i="0"/>
            </a:lvl1pPr>
          </a:lstStyle>
          <a:p>
            <a:r>
              <a:rPr lang="en-US" dirty="0"/>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accent6"/>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accent6"/>
                </a:solidFill>
                <a:latin typeface="Arial" panose="020B0604020202020204" pitchFamily="34" charset="0"/>
                <a:ea typeface="Artifakt Element" panose="020B0503050000020004" pitchFamily="34" charset="77"/>
                <a:cs typeface="+mn-cs"/>
              </a:rPr>
            </a:br>
            <a:r>
              <a:rPr lang="en-US" sz="900" b="0" i="0" kern="1200" dirty="0">
                <a:solidFill>
                  <a:schemeClr val="accent6"/>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ial" panose="020B0604020202020204" pitchFamily="34" charset="0"/>
                <a:ea typeface="Artifakt Element" panose="020B0503050000020004" pitchFamily="34" charset="77"/>
                <a:cs typeface="+mn-cs"/>
              </a:rPr>
              <a:t>2026</a:t>
            </a:fld>
            <a:r>
              <a:rPr lang="en-US" sz="900" b="0" i="0" kern="1200" dirty="0">
                <a:solidFill>
                  <a:schemeClr val="accent6"/>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9AAC730D-C093-4AEA-A84A-0558CE5E66AD}"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solidFill>
                  <a:schemeClr val="bg1"/>
                </a:solidFill>
              </a:defRPr>
            </a:lvl1pPr>
          </a:lstStyle>
          <a:p>
            <a:r>
              <a:rPr lang="en-US" dirty="0"/>
              <a:t>Click to add</a:t>
            </a:r>
            <a:br>
              <a:rPr lang="en-US" dirty="0"/>
            </a:br>
            <a:r>
              <a:rPr lang="en-US" dirty="0"/>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9AAC730D-C093-4AEA-A84A-0558CE5E66AD}"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ial" panose="020B0604020202020204" pitchFamily="34" charset="0"/>
              </a:defRPr>
            </a:lvl1pPr>
          </a:lstStyle>
          <a:p>
            <a:r>
              <a:rPr lang="en-US" dirty="0"/>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Create mass models of design </a:t>
            </a:r>
            <a:r>
              <a:rPr lang="en-US" sz="5400" spc="100">
                <a:solidFill>
                  <a:schemeClr val="bg1"/>
                </a:solidFill>
                <a:latin typeface="Arial" panose="020B0604020202020204" pitchFamily="34" charset="0"/>
                <a:ea typeface="Artifakt Legend" panose="020B0503050000020004" pitchFamily="34" charset="77"/>
              </a:rPr>
              <a:t>proposals lecture</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Add levels</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446824"/>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7"/>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Set levels to 3.</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7"/>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a:t>
            </a:r>
            <a:r>
              <a:rPr lang="en-US" dirty="0" err="1">
                <a:solidFill>
                  <a:srgbClr val="000000"/>
                </a:solidFill>
                <a:latin typeface="Arial" panose="020B0604020202020204" pitchFamily="34" charset="0"/>
              </a:rPr>
              <a:t>odify</a:t>
            </a:r>
            <a:r>
              <a:rPr lang="en-US" dirty="0">
                <a:solidFill>
                  <a:srgbClr val="000000"/>
                </a:solidFill>
                <a:latin typeface="Arial" panose="020B0604020202020204" pitchFamily="34" charset="0"/>
              </a:rPr>
              <a:t> floor-to-floor height for levels 2 and 3 to 12’ (3.5 m) each.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9663086" y="320514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92246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Add second floor terrace </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11</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9"/>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the southeast face of both floor 2 and floor 3, and move west 20’ (6 m) to create roof terrace</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6274000" y="358977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9056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Add levels four and five</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12</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61582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0"/>
              <a:tabLst/>
              <a:defRPr/>
            </a:pPr>
            <a:r>
              <a:rPr lang="en-US" dirty="0">
                <a:solidFill>
                  <a:srgbClr val="000000"/>
                </a:solidFill>
                <a:latin typeface="Arial" panose="020B0604020202020204" pitchFamily="34" charset="0"/>
              </a:rPr>
              <a:t>Change the number of levels to five.</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0"/>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mj-lt"/>
              <a:buAutoNum type="arabicPeriod" startAt="10"/>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9595958" y="393086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226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fifth floor roof terrace</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1"/>
              <a:tabLst/>
              <a:defRPr/>
            </a:pPr>
            <a:r>
              <a:rPr lang="en-US" dirty="0">
                <a:solidFill>
                  <a:srgbClr val="000000"/>
                </a:solidFill>
                <a:latin typeface="Arial" panose="020B0604020202020204" pitchFamily="34" charset="0"/>
              </a:rPr>
              <a:t>Select the northeast face of the fifth floor and move it to the west 30’ (9 m) to create a roof terrace for the fifth floor.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7302701" y="285389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7053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Change function</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031325"/>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2"/>
              <a:tabLst/>
              <a:defRPr/>
            </a:pPr>
            <a:r>
              <a:rPr lang="en-US" dirty="0">
                <a:solidFill>
                  <a:srgbClr val="000000"/>
                </a:solidFill>
                <a:latin typeface="Arial" panose="020B0604020202020204" pitchFamily="34" charset="0"/>
              </a:rPr>
              <a:t>Select floors 2-5 and set their function to Residential.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8214707" y="425452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48217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Edit floor plans</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27782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3"/>
              <a:tabLst/>
              <a:defRPr/>
            </a:pPr>
            <a:r>
              <a:rPr lang="en-US" dirty="0">
                <a:solidFill>
                  <a:srgbClr val="000000"/>
                </a:solidFill>
                <a:latin typeface="Arial" panose="020B0604020202020204" pitchFamily="34" charset="0"/>
              </a:rPr>
              <a:t>Select the first floor and left-click on floor plan. </a:t>
            </a:r>
          </a:p>
          <a:p>
            <a:pPr marR="0" lvl="0" algn="l" defTabSz="914354" rtl="0" eaLnBrk="1" fontAlgn="auto" latinLnBrk="0" hangingPunct="1">
              <a:lnSpc>
                <a:spcPct val="150000"/>
              </a:lnSpc>
              <a:spcBef>
                <a:spcPts val="0"/>
              </a:spcBef>
              <a:spcAft>
                <a:spcPts val="0"/>
              </a:spcAft>
              <a:buClrTx/>
              <a:buSzTx/>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This will allow you to divide the lower level into more than one type of function.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9666135" y="461738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63896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Edit floor plans</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16</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4" y="1315638"/>
            <a:ext cx="8368773"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4"/>
              <a:tabLst/>
              <a:defRPr/>
            </a:pPr>
            <a:r>
              <a:rPr lang="en-US" dirty="0">
                <a:solidFill>
                  <a:srgbClr val="000000"/>
                </a:solidFill>
                <a:latin typeface="Arial" panose="020B0604020202020204" pitchFamily="34" charset="0"/>
              </a:rPr>
              <a:t>Select the line tool.</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4"/>
              <a:tabLst/>
              <a:defRPr/>
            </a:pPr>
            <a:r>
              <a:rPr lang="en-US" dirty="0">
                <a:solidFill>
                  <a:srgbClr val="000000"/>
                </a:solidFill>
                <a:latin typeface="Arial" panose="020B0604020202020204" pitchFamily="34" charset="0"/>
              </a:rPr>
              <a:t>Draw a line from north to south to divide the lower-level plan into two sections. </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9245221" y="114846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CA9D6EEF-CF2A-B6C5-C863-1E9601FF41FD}"/>
              </a:ext>
            </a:extLst>
          </p:cNvPr>
          <p:cNvSpPr/>
          <p:nvPr/>
        </p:nvSpPr>
        <p:spPr>
          <a:xfrm rot="16200000">
            <a:off x="6734250" y="178709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62948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Change functions on a single level</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17</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3"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6"/>
              <a:tabLst/>
              <a:defRPr/>
            </a:pPr>
            <a:r>
              <a:rPr lang="en-US" dirty="0">
                <a:solidFill>
                  <a:srgbClr val="000000"/>
                </a:solidFill>
                <a:latin typeface="Arial" panose="020B0604020202020204" pitchFamily="34" charset="0"/>
              </a:rPr>
              <a:t>Select the entire east side by drawing a lasso around the space.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6"/>
              <a:tabLst/>
              <a:defRPr/>
            </a:pPr>
            <a:r>
              <a:rPr lang="en-US" dirty="0">
                <a:solidFill>
                  <a:srgbClr val="000000"/>
                </a:solidFill>
                <a:latin typeface="Arial" panose="020B0604020202020204" pitchFamily="34" charset="0"/>
              </a:rPr>
              <a:t>Select Function, then Create new function.</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9584846" y="213543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CA9D6EEF-CF2A-B6C5-C863-1E9601FF41FD}"/>
              </a:ext>
            </a:extLst>
          </p:cNvPr>
          <p:cNvSpPr/>
          <p:nvPr/>
        </p:nvSpPr>
        <p:spPr>
          <a:xfrm rot="16200000">
            <a:off x="8214707" y="305709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40607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new function</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2"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27782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8"/>
              <a:tabLst/>
              <a:defRPr/>
            </a:pPr>
            <a:r>
              <a:rPr lang="en-US" dirty="0">
                <a:solidFill>
                  <a:srgbClr val="000000"/>
                </a:solidFill>
                <a:latin typeface="Arial" panose="020B0604020202020204" pitchFamily="34" charset="0"/>
              </a:rPr>
              <a:t>Click the plus sign to add a new function.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8"/>
              <a:tabLst/>
              <a:defRPr/>
            </a:pPr>
            <a:r>
              <a:rPr lang="en-US" dirty="0">
                <a:solidFill>
                  <a:srgbClr val="000000"/>
                </a:solidFill>
                <a:latin typeface="Arial" panose="020B0604020202020204" pitchFamily="34" charset="0"/>
              </a:rPr>
              <a:t>Name the function café.</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8"/>
              <a:tabLst/>
              <a:defRPr/>
            </a:pPr>
            <a:r>
              <a:rPr lang="en-US" dirty="0">
                <a:solidFill>
                  <a:srgbClr val="000000"/>
                </a:solidFill>
                <a:latin typeface="Arial" panose="020B0604020202020204" pitchFamily="34" charset="0"/>
              </a:rPr>
              <a:t>Set the color to pink(</a:t>
            </a:r>
            <a:r>
              <a:rPr lang="en-US" dirty="0" err="1">
                <a:solidFill>
                  <a:srgbClr val="000000"/>
                </a:solidFill>
                <a:latin typeface="Arial" panose="020B0604020202020204" pitchFamily="34" charset="0"/>
              </a:rPr>
              <a:t>ish</a:t>
            </a:r>
            <a:r>
              <a:rPr lang="en-US" dirty="0">
                <a:solidFill>
                  <a:srgbClr val="000000"/>
                </a:solidFill>
                <a:latin typeface="Arial" panose="020B0604020202020204" pitchFamily="34" charset="0"/>
              </a:rPr>
              <a:t>).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18"/>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the back </a:t>
            </a:r>
            <a:r>
              <a:rPr kumimoji="0" lang="en-US" sz="180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arro</a:t>
            </a:r>
            <a:r>
              <a:rPr lang="en-US" dirty="0">
                <a:solidFill>
                  <a:srgbClr val="000000"/>
                </a:solidFill>
                <a:latin typeface="Arial" panose="020B0604020202020204" pitchFamily="34" charset="0"/>
              </a:rPr>
              <a:t>w in the top left to go back to the 3D canvas view.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5947557" y="231840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CA9D6EEF-CF2A-B6C5-C863-1E9601FF41FD}"/>
              </a:ext>
            </a:extLst>
          </p:cNvPr>
          <p:cNvSpPr/>
          <p:nvPr/>
        </p:nvSpPr>
        <p:spPr>
          <a:xfrm rot="16200000">
            <a:off x="6306078" y="272475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Down Arrow 21">
            <a:extLst>
              <a:ext uri="{FF2B5EF4-FFF2-40B4-BE49-F238E27FC236}">
                <a16:creationId xmlns:a16="http://schemas.microsoft.com/office/drawing/2014/main" id="{C92A0579-E094-4D40-3A1E-8DD4B652D175}"/>
              </a:ext>
            </a:extLst>
          </p:cNvPr>
          <p:cNvSpPr/>
          <p:nvPr/>
        </p:nvSpPr>
        <p:spPr>
          <a:xfrm rot="16200000">
            <a:off x="7645021" y="157495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8466B354-9E64-7480-EACE-597C141A3674}"/>
              </a:ext>
            </a:extLst>
          </p:cNvPr>
          <p:cNvSpPr/>
          <p:nvPr/>
        </p:nvSpPr>
        <p:spPr>
          <a:xfrm rot="5400000">
            <a:off x="4319716" y="83620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5858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Back to 3D view</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a:xfrm>
            <a:off x="9032621" y="6434332"/>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2" cy="4712342"/>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45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You can </a:t>
            </a:r>
            <a:r>
              <a:rPr lang="en-US" dirty="0">
                <a:solidFill>
                  <a:srgbClr val="000000"/>
                </a:solidFill>
                <a:latin typeface="Arial" panose="020B0604020202020204" pitchFamily="34" charset="0"/>
              </a:rPr>
              <a:t>now see the functional spaces represented by a change in color.</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You will also be able to see a break down of the spaces and area in the Analyze panel under metrics.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9422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Design basic mass models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Model a building with 3D sketch</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Sections in this lecture</a:t>
            </a:r>
            <a:endParaRPr lang="en-US" dirty="0"/>
          </a:p>
        </p:txBody>
      </p:sp>
      <p:sp>
        <p:nvSpPr>
          <p:cNvPr id="2" name="Slide Number Placeholder 5">
            <a:extLst>
              <a:ext uri="{FF2B5EF4-FFF2-40B4-BE49-F238E27FC236}">
                <a16:creationId xmlns:a16="http://schemas.microsoft.com/office/drawing/2014/main" id="{0DBB7EC6-64A5-D057-48C9-F304801CFF62}"/>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1329812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Model a building with 3D sketch</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374729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Describe when additional formal complexity will shape simulation data.</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Draw outside of the plane view on the Forma canvas.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Modify a basic building massing form by drawing and using sketch lines and advanced modeling tools.	</a:t>
            </a:r>
          </a:p>
          <a:p>
            <a:pPr marL="342900" marR="0" lvl="0" indent="-342900">
              <a:lnSpc>
                <a:spcPct val="115000"/>
              </a:lnSpc>
              <a:spcBef>
                <a:spcPts val="0"/>
              </a:spcBef>
              <a:spcAft>
                <a:spcPts val="800"/>
              </a:spcAft>
              <a:buFont typeface="Symbol" panose="05050102010706020507" pitchFamily="18" charset="2"/>
              <a:buChar char=""/>
            </a:pPr>
            <a:endParaRPr lang="en-US" sz="1800" dirty="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
        <p:nvSpPr>
          <p:cNvPr id="2" name="Slide Number Placeholder 5">
            <a:extLst>
              <a:ext uri="{FF2B5EF4-FFF2-40B4-BE49-F238E27FC236}">
                <a16:creationId xmlns:a16="http://schemas.microsoft.com/office/drawing/2014/main" id="{2A8A227C-0C9C-107A-3593-988F48C01018}"/>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21</a:t>
            </a:r>
          </a:p>
        </p:txBody>
      </p:sp>
    </p:spTree>
    <p:extLst>
      <p:ext uri="{BB962C8B-B14F-4D97-AF65-F5344CB8AC3E}">
        <p14:creationId xmlns:p14="http://schemas.microsoft.com/office/powerpoint/2010/main" val="3993761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Add proposal 2</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446824"/>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Create a new proposal, and name it Proposal 2, or delete the geometry from your existing Proposal 2 to start with a clean canvas.</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706895" y="113220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6DB5E4DB-92CD-6F31-D81A-569428886775}"/>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22</a:t>
            </a:r>
          </a:p>
        </p:txBody>
      </p:sp>
    </p:spTree>
    <p:extLst>
      <p:ext uri="{BB962C8B-B14F-4D97-AF65-F5344CB8AC3E}">
        <p14:creationId xmlns:p14="http://schemas.microsoft.com/office/powerpoint/2010/main" val="629885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a terrain pad</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80"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27782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Click the Terrain Pad tool from the Design Toolbar top and center. </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This will help level out the eastern portion of the site. </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5347909" y="158602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C7413C65-CCFB-5E78-B8A1-A73C3A070B56}"/>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23</a:t>
            </a:r>
          </a:p>
        </p:txBody>
      </p:sp>
    </p:spTree>
    <p:extLst>
      <p:ext uri="{BB962C8B-B14F-4D97-AF65-F5344CB8AC3E}">
        <p14:creationId xmlns:p14="http://schemas.microsoft.com/office/powerpoint/2010/main" val="4170854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Establishing cut and fill</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35531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Using the Terrain Pad tool, click at around the middle of site at an approximate elevation of 1312’ above sea level.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Left-cl</a:t>
            </a:r>
            <a:r>
              <a:rPr lang="en-US" dirty="0">
                <a:solidFill>
                  <a:srgbClr val="000000"/>
                </a:solidFill>
                <a:latin typeface="Arial" panose="020B0604020202020204" pitchFamily="34" charset="0"/>
              </a:rPr>
              <a:t>ick to place points at: north-center, northeast corner, southeast corner, and south-center of the site. Press Enter to complete the terrain pad.</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5347909" y="158602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E7481390-A03A-C8E3-EE32-D815C3689701}"/>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8472162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3d Sketch building tool</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19595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the 3d Sketch building tool </a:t>
            </a:r>
            <a:r>
              <a:rPr lang="en-US" dirty="0">
                <a:solidFill>
                  <a:srgbClr val="000000"/>
                </a:solidFill>
                <a:latin typeface="Arial" panose="020B0604020202020204" pitchFamily="34" charset="0"/>
              </a:rPr>
              <a:t>from Design toolbar.</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3d Sketch building differ</a:t>
            </a:r>
            <a:r>
              <a:rPr lang="en-US" dirty="0">
                <a:solidFill>
                  <a:srgbClr val="000000"/>
                </a:solidFill>
                <a:latin typeface="Arial" panose="020B0604020202020204" pitchFamily="34" charset="0"/>
              </a:rPr>
              <a:t>s from the Basic building tool in the following ways:</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Open ended </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Freeform modeling</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Less automation </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7379910" y="195178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25E1A426-551F-AEF8-87DB-0A537BF5DF44}"/>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3837545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a cuboid base</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13520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the Cuboid tool.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Draw an 80’ (24m) by 180’ (55 m) box.</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Set the height to 16’ (5m). </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6452037" y="114982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E9756890-6D26-D7A5-7B2A-28DB788562FE}"/>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23323250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Carve the cube</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97193"/>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Draw a three-point arc along the southwest edge on the roof plane.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the triangle shaped polygon along the arc.</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Push that shape down to subtract the form, leaving a curved edge.  </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4907717" y="113627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9879BBCE-46E8-080D-4020-E1073DA94487}"/>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27375089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Subdivide the west wall</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81695"/>
          </a:xfrm>
          <a:prstGeom prst="rect">
            <a:avLst/>
          </a:prstGeom>
          <a:noFill/>
        </p:spPr>
        <p:txBody>
          <a:bodyPr wrap="square" rtlCol="0">
            <a:spAutoFit/>
          </a:bodyPr>
          <a:lstStyle/>
          <a:p>
            <a:pPr marL="342900" indent="-342900">
              <a:lnSpc>
                <a:spcPct val="150000"/>
              </a:lnSpc>
              <a:buFont typeface="+mj-lt"/>
              <a:buAutoNum type="arabicPeriod"/>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Draw a vertical line along the western elevation. </a:t>
            </a:r>
            <a:r>
              <a:rPr lang="en-US" dirty="0">
                <a:solidFill>
                  <a:srgbClr val="000000"/>
                </a:solidFill>
                <a:latin typeface="Arial" panose="020B0604020202020204" pitchFamily="34" charset="0"/>
              </a:rPr>
              <a:t>This line subdivides the geometry on the west into two pieces.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the northern part of the west elevation.</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6208197" y="113627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2D222393-7AC1-C039-D3AE-DEBDEC7F2AEB}"/>
              </a:ext>
            </a:extLst>
          </p:cNvPr>
          <p:cNvSpPr/>
          <p:nvPr/>
        </p:nvSpPr>
        <p:spPr>
          <a:xfrm rot="16200000">
            <a:off x="6970197" y="444335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5B4E4532-DAD9-5C94-6B05-7BF352DD480E}"/>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32991739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Push a wall to modify form</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71970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With the north west face selected, inset the surface by pushing it east 20’ (6m). </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6208197" y="113627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2D222393-7AC1-C039-D3AE-DEBDEC7F2AEB}"/>
              </a:ext>
            </a:extLst>
          </p:cNvPr>
          <p:cNvSpPr/>
          <p:nvPr/>
        </p:nvSpPr>
        <p:spPr>
          <a:xfrm rot="16200000">
            <a:off x="6489290" y="342735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4B1BDAD6-027D-13D2-9D9A-DBA9A91C7AFB}"/>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4157558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F5667-E4CC-8637-01AE-EBED8F6A465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100D9EF-1BD2-9340-F232-0B53B9D89D54}"/>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1E4A609D-42A4-0049-BAE3-1F48AEEDCD60}"/>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Design basic mass models</a:t>
            </a:r>
            <a:endParaRPr lang="en-US" sz="5400" spc="100" dirty="0">
              <a:solidFill>
                <a:schemeClr val="bg1"/>
              </a:solidFill>
            </a:endParaRPr>
          </a:p>
        </p:txBody>
      </p:sp>
      <p:pic>
        <p:nvPicPr>
          <p:cNvPr id="19" name="Picture 18">
            <a:extLst>
              <a:ext uri="{FF2B5EF4-FFF2-40B4-BE49-F238E27FC236}">
                <a16:creationId xmlns:a16="http://schemas.microsoft.com/office/drawing/2014/main" id="{2F501CC7-55CC-FF3A-0DEC-C58F15D72B7D}"/>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15051766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Subdivide roof surface</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71970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Draw a line across the roof surface to subdivide it into east and west surfaces. </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6208197" y="113627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2D222393-7AC1-C039-D3AE-DEBDEC7F2AEB}"/>
              </a:ext>
            </a:extLst>
          </p:cNvPr>
          <p:cNvSpPr/>
          <p:nvPr/>
        </p:nvSpPr>
        <p:spPr>
          <a:xfrm rot="16200000">
            <a:off x="6489290" y="342735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8C014F5B-8F3B-1248-9336-1469B9B22097}"/>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15458079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Extrude roof for levels 2 and 3</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73"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71970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the east side roof polygon.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Pull this section of the roof up 24’ (7m).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2D222393-7AC1-C039-D3AE-DEBDEC7F2AEB}"/>
              </a:ext>
            </a:extLst>
          </p:cNvPr>
          <p:cNvSpPr/>
          <p:nvPr/>
        </p:nvSpPr>
        <p:spPr>
          <a:xfrm rot="16200000">
            <a:off x="7424010" y="206591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9EF91604-2B02-7A01-D510-78F0A6BFE52F}"/>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2509692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Subdivide roof with spline</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73"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96619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Subdivide the newly formed roof with the spline tool.</a:t>
            </a: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This will create a second roof top exterior space on the third floor of the residential spaces.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2D222393-7AC1-C039-D3AE-DEBDEC7F2AEB}"/>
              </a:ext>
            </a:extLst>
          </p:cNvPr>
          <p:cNvSpPr/>
          <p:nvPr/>
        </p:nvSpPr>
        <p:spPr>
          <a:xfrm rot="16200000">
            <a:off x="6177717" y="113119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E5C90632-B507-357B-F52A-455559BBF2FC}"/>
              </a:ext>
            </a:extLst>
          </p:cNvPr>
          <p:cNvSpPr/>
          <p:nvPr/>
        </p:nvSpPr>
        <p:spPr>
          <a:xfrm rot="16200000">
            <a:off x="6876265" y="330449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F61D4FFF-41DD-3F57-CEE7-F1E01719B41C}"/>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1087971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Extrude roof for levels 4 and 5</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72"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50698"/>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Pull the eastern side of the roof up 24’ (7m).</a:t>
            </a: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This will create a curvilinear wall that faces an exterior roof common space for tenants.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2D222393-7AC1-C039-D3AE-DEBDEC7F2AEB}"/>
              </a:ext>
            </a:extLst>
          </p:cNvPr>
          <p:cNvSpPr/>
          <p:nvPr/>
        </p:nvSpPr>
        <p:spPr>
          <a:xfrm rot="16200000">
            <a:off x="6177717" y="113119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E5C90632-B507-357B-F52A-455559BBF2FC}"/>
              </a:ext>
            </a:extLst>
          </p:cNvPr>
          <p:cNvSpPr/>
          <p:nvPr/>
        </p:nvSpPr>
        <p:spPr>
          <a:xfrm rot="16200000">
            <a:off x="6876265" y="330449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C84F6871-E9FA-CB07-005B-49441BD32A59}"/>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2982573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Push roof surface to create private roof deck </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72" cy="4712342"/>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21269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Use either the line tools, or the rectangle tool to draw a 20’ x 30’ (</a:t>
            </a:r>
            <a:r>
              <a:rPr lang="en-US" dirty="0">
                <a:solidFill>
                  <a:srgbClr val="000000"/>
                </a:solidFill>
                <a:latin typeface="Arial" panose="020B0604020202020204" pitchFamily="34" charset="0"/>
              </a:rPr>
              <a:t>6m x 9m)</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rectangle on the roof.</a:t>
            </a:r>
            <a:endParaRPr lang="en-US" dirty="0">
              <a:solidFill>
                <a:srgbClr val="000000"/>
              </a:solidFill>
              <a:latin typeface="Arial" panose="020B0604020202020204" pitchFamily="34" charset="0"/>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Push the rectangle down 12’ (3.5m) to form a private roof deck for an upper level residential space.</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E5C90632-B507-357B-F52A-455559BBF2FC}"/>
              </a:ext>
            </a:extLst>
          </p:cNvPr>
          <p:cNvSpPr/>
          <p:nvPr/>
        </p:nvSpPr>
        <p:spPr>
          <a:xfrm rot="16200000">
            <a:off x="6617029" y="376080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4899989" y="112936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98CD917D-36F4-6AA6-E598-3C1264CDFE59}"/>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3253177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Add floors to 3d Sketch</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0" cy="4712342"/>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96619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With the overall form selected (make sure </a:t>
            </a:r>
            <a:r>
              <a:rPr kumimoji="0" lang="en-US" sz="180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yo</a:t>
            </a:r>
            <a:r>
              <a:rPr lang="en-US" dirty="0">
                <a:solidFill>
                  <a:srgbClr val="000000"/>
                </a:solidFill>
                <a:latin typeface="Arial" panose="020B0604020202020204" pitchFamily="34" charset="0"/>
              </a:rPr>
              <a:t>u are still editing the 3D Sketch) set floors to 5.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a:t>
            </a:r>
            <a:r>
              <a:rPr lang="en-US" dirty="0">
                <a:solidFill>
                  <a:srgbClr val="000000"/>
                </a:solidFill>
                <a:latin typeface="Arial" panose="020B0604020202020204" pitchFamily="34" charset="0"/>
              </a:rPr>
              <a:t>t level one to 16’ (5m), and levels 2-5 to 12’ (3.5m).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E5C90632-B507-357B-F52A-455559BBF2FC}"/>
              </a:ext>
            </a:extLst>
          </p:cNvPr>
          <p:cNvSpPr/>
          <p:nvPr/>
        </p:nvSpPr>
        <p:spPr>
          <a:xfrm rot="16200000">
            <a:off x="9610842" y="358470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9668416" y="487289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0A8AD942-DA80-0522-0481-4242EB86F2D8}"/>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4280974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Edit floor plan 1</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0" cy="4712341"/>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884729"/>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Floor plan 1 to edit the entry level plan.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9600683" y="494062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9D07B140-80DC-9CA4-9D61-85F6F5869300}"/>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23285418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Divide floor plan</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68" cy="4712341"/>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13520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Draw a line from north to south to divide level one into an east and west side for two different functions.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9255243" y="114755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EBE943F3-8D56-E23B-981A-30A5130A72F8}"/>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2421625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entry level functions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68" cy="4712340"/>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21269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Draw a line from north to south to divide level one into an east and west side for two different functions.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Left-click and drag a lasso around the west side.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function, and set the </a:t>
            </a:r>
            <a:r>
              <a:rPr lang="en-US" dirty="0">
                <a:solidFill>
                  <a:srgbClr val="000000"/>
                </a:solidFill>
                <a:latin typeface="Arial" panose="020B0604020202020204" pitchFamily="34" charset="0"/>
              </a:rPr>
              <a:t>west side to café.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6403670" y="212969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63B2A6F-31B9-942F-EEE9-C0E8B2E146D7}"/>
              </a:ext>
            </a:extLst>
          </p:cNvPr>
          <p:cNvSpPr/>
          <p:nvPr/>
        </p:nvSpPr>
        <p:spPr>
          <a:xfrm rot="16200000">
            <a:off x="8303590" y="263292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5DC335-B778-A0EA-CD40-DBD211576092}"/>
              </a:ext>
            </a:extLst>
          </p:cNvPr>
          <p:cNvSpPr/>
          <p:nvPr/>
        </p:nvSpPr>
        <p:spPr>
          <a:xfrm rot="16200000">
            <a:off x="9566817" y="18456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Slide Number Placeholder 5">
            <a:extLst>
              <a:ext uri="{FF2B5EF4-FFF2-40B4-BE49-F238E27FC236}">
                <a16:creationId xmlns:a16="http://schemas.microsoft.com/office/drawing/2014/main" id="{5D9277F4-91FA-F407-F482-545F6E29EA8D}"/>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31774667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Second level plan functions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66" cy="4712340"/>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7772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the 2</a:t>
            </a:r>
            <a:r>
              <a:rPr lang="en-US" baseline="30000" dirty="0">
                <a:solidFill>
                  <a:srgbClr val="000000"/>
                </a:solidFill>
                <a:latin typeface="Arial" panose="020B0604020202020204" pitchFamily="34" charset="0"/>
              </a:rPr>
              <a:t>nd</a:t>
            </a:r>
            <a:r>
              <a:rPr lang="en-US" dirty="0">
                <a:solidFill>
                  <a:srgbClr val="000000"/>
                </a:solidFill>
                <a:latin typeface="Arial" panose="020B0604020202020204" pitchFamily="34" charset="0"/>
              </a:rPr>
              <a:t> Floor plan.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Draw a line that divides the plan into east and west sides close to the west edge.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Lasso select the west side of the second floor.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Set the function to café.</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6301947" y="212968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63B2A6F-31B9-942F-EEE9-C0E8B2E146D7}"/>
              </a:ext>
            </a:extLst>
          </p:cNvPr>
          <p:cNvSpPr/>
          <p:nvPr/>
        </p:nvSpPr>
        <p:spPr>
          <a:xfrm rot="16200000">
            <a:off x="8323910" y="261108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5DC335-B778-A0EA-CD40-DBD211576092}"/>
              </a:ext>
            </a:extLst>
          </p:cNvPr>
          <p:cNvSpPr/>
          <p:nvPr/>
        </p:nvSpPr>
        <p:spPr>
          <a:xfrm rot="16200000">
            <a:off x="9566817" y="18456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Slide Number Placeholder 5">
            <a:extLst>
              <a:ext uri="{FF2B5EF4-FFF2-40B4-BE49-F238E27FC236}">
                <a16:creationId xmlns:a16="http://schemas.microsoft.com/office/drawing/2014/main" id="{A45A699A-0925-BFB8-8373-82ACAE0DCAF4}"/>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580091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13D2C-365F-C58C-FCA2-FF73A9F8E31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7AC051-7153-45CD-BBB8-715F5C4F02A8}"/>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Create basic buildings in Forma Site Design.</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Create floor levels.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Create specific functions in levels, varying form and function.</a:t>
            </a:r>
          </a:p>
        </p:txBody>
      </p:sp>
      <p:sp>
        <p:nvSpPr>
          <p:cNvPr id="4" name="Title 3">
            <a:extLst>
              <a:ext uri="{FF2B5EF4-FFF2-40B4-BE49-F238E27FC236}">
                <a16:creationId xmlns:a16="http://schemas.microsoft.com/office/drawing/2014/main" id="{E1CBD010-85AF-5054-D86C-1C3A5B37A904}"/>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
        <p:nvSpPr>
          <p:cNvPr id="2" name="Slide Number Placeholder 5">
            <a:extLst>
              <a:ext uri="{FF2B5EF4-FFF2-40B4-BE49-F238E27FC236}">
                <a16:creationId xmlns:a16="http://schemas.microsoft.com/office/drawing/2014/main" id="{5BB51AC1-23A6-6CF5-AD11-3510CADF6340}"/>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4</a:t>
            </a:r>
          </a:p>
        </p:txBody>
      </p:sp>
    </p:spTree>
    <p:extLst>
      <p:ext uri="{BB962C8B-B14F-4D97-AF65-F5344CB8AC3E}">
        <p14:creationId xmlns:p14="http://schemas.microsoft.com/office/powerpoint/2010/main" val="33436374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Second level plan functions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66" cy="4712339"/>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13520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Lasso-select the east side of the second floor plan.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Function, and set it to Residential. </a:t>
            </a: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6417094" y="154878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63B2A6F-31B9-942F-EEE9-C0E8B2E146D7}"/>
              </a:ext>
            </a:extLst>
          </p:cNvPr>
          <p:cNvSpPr/>
          <p:nvPr/>
        </p:nvSpPr>
        <p:spPr>
          <a:xfrm rot="16200000">
            <a:off x="8303590" y="208227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5DC335-B778-A0EA-CD40-DBD211576092}"/>
              </a:ext>
            </a:extLst>
          </p:cNvPr>
          <p:cNvSpPr/>
          <p:nvPr/>
        </p:nvSpPr>
        <p:spPr>
          <a:xfrm rot="16200000">
            <a:off x="9566817" y="18456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Slide Number Placeholder 5">
            <a:extLst>
              <a:ext uri="{FF2B5EF4-FFF2-40B4-BE49-F238E27FC236}">
                <a16:creationId xmlns:a16="http://schemas.microsoft.com/office/drawing/2014/main" id="{12B5B535-A715-ACD0-4A62-9171A0036846}"/>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14168388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Exit floor plan editing</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65" cy="4712339"/>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304203"/>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Click the top left back button to exit the floor plan editing screen.  </a:t>
            </a:r>
          </a:p>
        </p:txBody>
      </p:sp>
      <p:sp>
        <p:nvSpPr>
          <p:cNvPr id="6" name="Down Arrow 21">
            <a:extLst>
              <a:ext uri="{FF2B5EF4-FFF2-40B4-BE49-F238E27FC236}">
                <a16:creationId xmlns:a16="http://schemas.microsoft.com/office/drawing/2014/main" id="{87BF32BC-A4A8-7F7E-D8DE-A25147BC89FB}"/>
              </a:ext>
            </a:extLst>
          </p:cNvPr>
          <p:cNvSpPr/>
          <p:nvPr/>
        </p:nvSpPr>
        <p:spPr>
          <a:xfrm rot="5400000">
            <a:off x="4317361" y="79460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07E4AF0B-E03E-1506-1ED3-CFB4BA044FB8}"/>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8843038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function for levels 3, 4 and 5</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65" cy="4712339"/>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304203"/>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levels 3, 4, and 5.</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Set their Function to Residential. </a:t>
            </a:r>
          </a:p>
        </p:txBody>
      </p:sp>
      <p:sp>
        <p:nvSpPr>
          <p:cNvPr id="6" name="Down Arrow 21">
            <a:extLst>
              <a:ext uri="{FF2B5EF4-FFF2-40B4-BE49-F238E27FC236}">
                <a16:creationId xmlns:a16="http://schemas.microsoft.com/office/drawing/2014/main" id="{87BF32BC-A4A8-7F7E-D8DE-A25147BC89FB}"/>
              </a:ext>
            </a:extLst>
          </p:cNvPr>
          <p:cNvSpPr/>
          <p:nvPr/>
        </p:nvSpPr>
        <p:spPr>
          <a:xfrm rot="16200000">
            <a:off x="6044561" y="334371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63B2A6F-31B9-942F-EEE9-C0E8B2E146D7}"/>
              </a:ext>
            </a:extLst>
          </p:cNvPr>
          <p:cNvSpPr/>
          <p:nvPr/>
        </p:nvSpPr>
        <p:spPr>
          <a:xfrm rot="16200000">
            <a:off x="8346099" y="40605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5DC335-B778-A0EA-CD40-DBD211576092}"/>
              </a:ext>
            </a:extLst>
          </p:cNvPr>
          <p:cNvSpPr/>
          <p:nvPr/>
        </p:nvSpPr>
        <p:spPr>
          <a:xfrm rot="16200000">
            <a:off x="10372843" y="40605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Slide Number Placeholder 5">
            <a:extLst>
              <a:ext uri="{FF2B5EF4-FFF2-40B4-BE49-F238E27FC236}">
                <a16:creationId xmlns:a16="http://schemas.microsoft.com/office/drawing/2014/main" id="{8F6F6DB9-4B1D-79EC-674C-45432730304B}"/>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2</a:t>
            </a:r>
          </a:p>
        </p:txBody>
      </p:sp>
    </p:spTree>
    <p:extLst>
      <p:ext uri="{BB962C8B-B14F-4D97-AF65-F5344CB8AC3E}">
        <p14:creationId xmlns:p14="http://schemas.microsoft.com/office/powerpoint/2010/main" val="32385439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43</a:t>
            </a:fld>
            <a:endParaRPr lang="en-US"/>
          </a:p>
        </p:txBody>
      </p:sp>
    </p:spTree>
    <p:extLst>
      <p:ext uri="{BB962C8B-B14F-4D97-AF65-F5344CB8AC3E}">
        <p14:creationId xmlns:p14="http://schemas.microsoft.com/office/powerpoint/2010/main" val="61318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299377"/>
            <a:ext cx="11353800" cy="5134955"/>
          </a:xfrm>
        </p:spPr>
        <p:txBody>
          <a:bodyPr vert="horz" lIns="0" tIns="0" rIns="0" bIns="0" rtlCol="0" anchor="t">
            <a:noAutofit/>
          </a:bodyPr>
          <a:lstStyle/>
          <a:p>
            <a:pPr marL="0" marR="0" lvl="0" indent="0">
              <a:lnSpc>
                <a:spcPct val="115000"/>
              </a:lnSpc>
              <a:spcBef>
                <a:spcPts val="0"/>
              </a:spcBef>
              <a:spcAft>
                <a:spcPts val="800"/>
              </a:spcAft>
              <a:buNone/>
            </a:pPr>
            <a:r>
              <a:rPr lang="en-US" sz="1800" dirty="0">
                <a:effectLst/>
                <a:ea typeface="Calibri" panose="020F0502020204030204" pitchFamily="34" charset="0"/>
                <a:cs typeface="Times New Roman" panose="02020603050405020304" pitchFamily="18" charset="0"/>
              </a:rPr>
              <a:t>Lower Level</a:t>
            </a:r>
          </a:p>
          <a:p>
            <a:pPr marL="571500" lvl="1" indent="-342900">
              <a:lnSpc>
                <a:spcPct val="115000"/>
              </a:lnSpc>
              <a:spcBef>
                <a:spcPts val="0"/>
              </a:spcBef>
              <a:spcAft>
                <a:spcPts val="800"/>
              </a:spcAft>
              <a:buFont typeface="Symbol" panose="05050102010706020507" pitchFamily="18" charset="2"/>
              <a:buChar char=""/>
            </a:pPr>
            <a:r>
              <a:rPr lang="en-US" sz="1600" dirty="0">
                <a:effectLst/>
                <a:ea typeface="Calibri" panose="020F0502020204030204" pitchFamily="34" charset="0"/>
                <a:cs typeface="Times New Roman" panose="02020603050405020304" pitchFamily="18" charset="0"/>
              </a:rPr>
              <a:t>10,000 </a:t>
            </a:r>
            <a:r>
              <a:rPr lang="en-US" sz="1600" dirty="0" err="1">
                <a:effectLst/>
                <a:ea typeface="Calibri" panose="020F0502020204030204" pitchFamily="34" charset="0"/>
                <a:cs typeface="Times New Roman" panose="02020603050405020304" pitchFamily="18" charset="0"/>
              </a:rPr>
              <a:t>sqft</a:t>
            </a:r>
            <a:r>
              <a:rPr lang="en-US" sz="1600" dirty="0">
                <a:effectLst/>
                <a:ea typeface="Calibri" panose="020F0502020204030204" pitchFamily="34" charset="0"/>
                <a:cs typeface="Times New Roman" panose="02020603050405020304" pitchFamily="18" charset="0"/>
              </a:rPr>
              <a:t> (930 </a:t>
            </a:r>
            <a:r>
              <a:rPr lang="en-US" sz="1600" dirty="0">
                <a:ea typeface="Calibri" panose="020F0502020204030204" pitchFamily="34" charset="0"/>
                <a:cs typeface="Times New Roman" panose="02020603050405020304" pitchFamily="18" charset="0"/>
              </a:rPr>
              <a:t>sq m) </a:t>
            </a:r>
            <a:r>
              <a:rPr lang="en-US" sz="1600" dirty="0">
                <a:effectLst/>
                <a:ea typeface="Calibri" panose="020F0502020204030204" pitchFamily="34" charset="0"/>
                <a:cs typeface="Times New Roman" panose="02020603050405020304" pitchFamily="18" charset="0"/>
              </a:rPr>
              <a:t>leasable commercial space with café and outdoor seating, including two commercial office spaces. Parking is adjacent in garage across the street to the south.</a:t>
            </a:r>
            <a:endParaRPr lang="en-US" sz="1800" dirty="0">
              <a:ea typeface="Calibri" panose="020F0502020204030204" pitchFamily="34" charset="0"/>
              <a:cs typeface="Times New Roman" panose="02020603050405020304" pitchFamily="18" charset="0"/>
            </a:endParaRPr>
          </a:p>
          <a:p>
            <a:pPr marL="0" marR="0" lvl="0" indent="0">
              <a:lnSpc>
                <a:spcPct val="115000"/>
              </a:lnSpc>
              <a:spcBef>
                <a:spcPts val="0"/>
              </a:spcBef>
              <a:spcAft>
                <a:spcPts val="800"/>
              </a:spcAft>
              <a:buNone/>
            </a:pPr>
            <a:r>
              <a:rPr lang="en-US" sz="1800" dirty="0">
                <a:effectLst/>
                <a:ea typeface="Calibri" panose="020F0502020204030204" pitchFamily="34" charset="0"/>
                <a:cs typeface="Times New Roman" panose="02020603050405020304" pitchFamily="18" charset="0"/>
              </a:rPr>
              <a:t>Upper Levels (4)</a:t>
            </a:r>
            <a:endParaRPr lang="en-US" sz="1800" dirty="0">
              <a:ea typeface="Calibri" panose="020F0502020204030204" pitchFamily="34" charset="0"/>
              <a:cs typeface="Times New Roman" panose="02020603050405020304" pitchFamily="18" charset="0"/>
            </a:endParaRPr>
          </a:p>
          <a:p>
            <a:pPr marL="571500" lvl="1" indent="-342900">
              <a:lnSpc>
                <a:spcPct val="115000"/>
              </a:lnSpc>
              <a:spcBef>
                <a:spcPts val="0"/>
              </a:spcBef>
              <a:spcAft>
                <a:spcPts val="800"/>
              </a:spcAft>
              <a:buFont typeface="Symbol" panose="05050102010706020507" pitchFamily="18" charset="2"/>
              <a:buChar char=""/>
            </a:pPr>
            <a:r>
              <a:rPr lang="en-US" sz="1600" dirty="0">
                <a:effectLst/>
                <a:ea typeface="Calibri" panose="020F0502020204030204" pitchFamily="34" charset="0"/>
                <a:cs typeface="Times New Roman" panose="02020603050405020304" pitchFamily="18" charset="0"/>
              </a:rPr>
              <a:t>Circulation (+/- 20%) 8000 </a:t>
            </a:r>
            <a:r>
              <a:rPr lang="en-US" sz="1600" dirty="0" err="1">
                <a:effectLst/>
                <a:ea typeface="Calibri" panose="020F0502020204030204" pitchFamily="34" charset="0"/>
                <a:cs typeface="Times New Roman" panose="02020603050405020304" pitchFamily="18" charset="0"/>
              </a:rPr>
              <a:t>sqft</a:t>
            </a:r>
            <a:r>
              <a:rPr lang="en-US" sz="1600" dirty="0">
                <a:effectLst/>
                <a:ea typeface="Calibri" panose="020F0502020204030204" pitchFamily="34" charset="0"/>
                <a:cs typeface="Times New Roman" panose="02020603050405020304" pitchFamily="18" charset="0"/>
              </a:rPr>
              <a:t> (740 sq m)</a:t>
            </a:r>
          </a:p>
          <a:p>
            <a:pPr marL="571500" lvl="1" indent="-342900">
              <a:lnSpc>
                <a:spcPct val="115000"/>
              </a:lnSpc>
              <a:spcBef>
                <a:spcPts val="0"/>
              </a:spcBef>
              <a:spcAft>
                <a:spcPts val="800"/>
              </a:spcAft>
              <a:buFont typeface="Symbol" panose="05050102010706020507" pitchFamily="18" charset="2"/>
              <a:buChar char=""/>
            </a:pPr>
            <a:r>
              <a:rPr lang="en-US" sz="1600" dirty="0">
                <a:ea typeface="Calibri" panose="020F0502020204030204" pitchFamily="34" charset="0"/>
                <a:cs typeface="Times New Roman" panose="02020603050405020304" pitchFamily="18" charset="0"/>
              </a:rPr>
              <a:t>4x small studio apartments (500 </a:t>
            </a:r>
            <a:r>
              <a:rPr lang="en-US" sz="1600" dirty="0" err="1">
                <a:ea typeface="Calibri" panose="020F0502020204030204" pitchFamily="34" charset="0"/>
                <a:cs typeface="Times New Roman" panose="02020603050405020304" pitchFamily="18" charset="0"/>
              </a:rPr>
              <a:t>sqft</a:t>
            </a:r>
            <a:r>
              <a:rPr lang="en-US" sz="1600" dirty="0">
                <a:ea typeface="Calibri" panose="020F0502020204030204" pitchFamily="34" charset="0"/>
                <a:cs typeface="Times New Roman" panose="02020603050405020304" pitchFamily="18" charset="0"/>
              </a:rPr>
              <a:t> each) – 2000 </a:t>
            </a:r>
            <a:r>
              <a:rPr lang="en-US" sz="1600" dirty="0" err="1">
                <a:ea typeface="Calibri" panose="020F0502020204030204" pitchFamily="34" charset="0"/>
                <a:cs typeface="Times New Roman" panose="02020603050405020304" pitchFamily="18" charset="0"/>
              </a:rPr>
              <a:t>sqft</a:t>
            </a:r>
            <a:r>
              <a:rPr lang="en-US" sz="1600" dirty="0">
                <a:ea typeface="Calibri" panose="020F0502020204030204" pitchFamily="34" charset="0"/>
                <a:cs typeface="Times New Roman" panose="02020603050405020304" pitchFamily="18" charset="0"/>
              </a:rPr>
              <a:t> total (185 m sq)</a:t>
            </a:r>
          </a:p>
          <a:p>
            <a:pPr marL="571500" lvl="1" indent="-342900">
              <a:lnSpc>
                <a:spcPct val="115000"/>
              </a:lnSpc>
              <a:spcBef>
                <a:spcPts val="0"/>
              </a:spcBef>
              <a:spcAft>
                <a:spcPts val="800"/>
              </a:spcAft>
              <a:buFont typeface="Symbol" panose="05050102010706020507" pitchFamily="18" charset="2"/>
              <a:buChar char=""/>
            </a:pPr>
            <a:r>
              <a:rPr lang="en-US" sz="1600" dirty="0">
                <a:effectLst/>
                <a:ea typeface="Calibri" panose="020F0502020204030204" pitchFamily="34" charset="0"/>
                <a:cs typeface="Times New Roman" panose="02020603050405020304" pitchFamily="18" charset="0"/>
              </a:rPr>
              <a:t>10x One Bedroom Units (750 </a:t>
            </a:r>
            <a:r>
              <a:rPr lang="en-US" sz="1600" dirty="0" err="1">
                <a:effectLst/>
                <a:ea typeface="Calibri" panose="020F0502020204030204" pitchFamily="34" charset="0"/>
                <a:cs typeface="Times New Roman" panose="02020603050405020304" pitchFamily="18" charset="0"/>
              </a:rPr>
              <a:t>sqft</a:t>
            </a:r>
            <a:r>
              <a:rPr lang="en-US" sz="1600" dirty="0">
                <a:effectLst/>
                <a:ea typeface="Calibri" panose="020F0502020204030204" pitchFamily="34" charset="0"/>
                <a:cs typeface="Times New Roman" panose="02020603050405020304" pitchFamily="18" charset="0"/>
              </a:rPr>
              <a:t> each) – 7500 </a:t>
            </a:r>
            <a:r>
              <a:rPr lang="en-US" sz="1600" dirty="0" err="1">
                <a:effectLst/>
                <a:ea typeface="Calibri" panose="020F0502020204030204" pitchFamily="34" charset="0"/>
                <a:cs typeface="Times New Roman" panose="02020603050405020304" pitchFamily="18" charset="0"/>
              </a:rPr>
              <a:t>sqft</a:t>
            </a:r>
            <a:r>
              <a:rPr lang="en-US" sz="1600" dirty="0">
                <a:effectLst/>
                <a:ea typeface="Calibri" panose="020F0502020204030204" pitchFamily="34" charset="0"/>
                <a:cs typeface="Times New Roman" panose="02020603050405020304" pitchFamily="18" charset="0"/>
              </a:rPr>
              <a:t> total (700 m sq)</a:t>
            </a:r>
          </a:p>
          <a:p>
            <a:pPr marL="571500" lvl="1" indent="-342900">
              <a:lnSpc>
                <a:spcPct val="115000"/>
              </a:lnSpc>
              <a:spcBef>
                <a:spcPts val="0"/>
              </a:spcBef>
              <a:spcAft>
                <a:spcPts val="800"/>
              </a:spcAft>
              <a:buFont typeface="Symbol" panose="05050102010706020507" pitchFamily="18" charset="2"/>
              <a:buChar char=""/>
            </a:pPr>
            <a:r>
              <a:rPr lang="en-US" sz="1600" dirty="0">
                <a:ea typeface="Calibri" panose="020F0502020204030204" pitchFamily="34" charset="0"/>
                <a:cs typeface="Times New Roman" panose="02020603050405020304" pitchFamily="18" charset="0"/>
              </a:rPr>
              <a:t>6x Two Bedroom Units (1250 </a:t>
            </a:r>
            <a:r>
              <a:rPr lang="en-US" sz="1600" dirty="0" err="1">
                <a:ea typeface="Calibri" panose="020F0502020204030204" pitchFamily="34" charset="0"/>
                <a:cs typeface="Times New Roman" panose="02020603050405020304" pitchFamily="18" charset="0"/>
              </a:rPr>
              <a:t>sqft</a:t>
            </a:r>
            <a:r>
              <a:rPr lang="en-US" sz="1600" dirty="0">
                <a:ea typeface="Calibri" panose="020F0502020204030204" pitchFamily="34" charset="0"/>
                <a:cs typeface="Times New Roman" panose="02020603050405020304" pitchFamily="18" charset="0"/>
              </a:rPr>
              <a:t> each) – 7500 </a:t>
            </a:r>
            <a:r>
              <a:rPr lang="en-US" sz="1600" dirty="0" err="1">
                <a:ea typeface="Calibri" panose="020F0502020204030204" pitchFamily="34" charset="0"/>
                <a:cs typeface="Times New Roman" panose="02020603050405020304" pitchFamily="18" charset="0"/>
              </a:rPr>
              <a:t>sqft</a:t>
            </a:r>
            <a:r>
              <a:rPr lang="en-US" sz="1600" dirty="0">
                <a:ea typeface="Calibri" panose="020F0502020204030204" pitchFamily="34" charset="0"/>
                <a:cs typeface="Times New Roman" panose="02020603050405020304" pitchFamily="18" charset="0"/>
              </a:rPr>
              <a:t> total (700 m sq)</a:t>
            </a:r>
          </a:p>
          <a:p>
            <a:pPr marL="571500" lvl="1" indent="-342900">
              <a:lnSpc>
                <a:spcPct val="115000"/>
              </a:lnSpc>
              <a:spcBef>
                <a:spcPts val="0"/>
              </a:spcBef>
              <a:spcAft>
                <a:spcPts val="800"/>
              </a:spcAft>
              <a:buFont typeface="Symbol" panose="05050102010706020507" pitchFamily="18" charset="2"/>
              <a:buChar char=""/>
            </a:pPr>
            <a:r>
              <a:rPr lang="en-US" sz="1600" dirty="0">
                <a:effectLst/>
                <a:ea typeface="Calibri" panose="020F0502020204030204" pitchFamily="34" charset="0"/>
                <a:cs typeface="Times New Roman" panose="02020603050405020304" pitchFamily="18" charset="0"/>
              </a:rPr>
              <a:t>Community Kitchen </a:t>
            </a:r>
            <a:r>
              <a:rPr lang="en-US" sz="1600" dirty="0">
                <a:ea typeface="Calibri" panose="020F0502020204030204" pitchFamily="34" charset="0"/>
                <a:cs typeface="Times New Roman" panose="02020603050405020304" pitchFamily="18" charset="0"/>
              </a:rPr>
              <a:t>and Roof Deck – Upper Level – 1000 </a:t>
            </a:r>
            <a:r>
              <a:rPr lang="en-US" sz="1600" dirty="0" err="1">
                <a:ea typeface="Calibri" panose="020F0502020204030204" pitchFamily="34" charset="0"/>
                <a:cs typeface="Times New Roman" panose="02020603050405020304" pitchFamily="18" charset="0"/>
              </a:rPr>
              <a:t>sqft</a:t>
            </a:r>
            <a:r>
              <a:rPr lang="en-US" sz="1600" dirty="0">
                <a:ea typeface="Calibri" panose="020F0502020204030204" pitchFamily="34" charset="0"/>
                <a:cs typeface="Times New Roman" panose="02020603050405020304" pitchFamily="18" charset="0"/>
              </a:rPr>
              <a:t> (90 m sq)</a:t>
            </a:r>
          </a:p>
          <a:p>
            <a:pPr marL="571500" lvl="1" indent="-342900">
              <a:lnSpc>
                <a:spcPct val="115000"/>
              </a:lnSpc>
              <a:spcBef>
                <a:spcPts val="0"/>
              </a:spcBef>
              <a:spcAft>
                <a:spcPts val="800"/>
              </a:spcAft>
              <a:buFont typeface="Symbol" panose="05050102010706020507" pitchFamily="18" charset="2"/>
              <a:buChar char=""/>
            </a:pPr>
            <a:r>
              <a:rPr lang="en-US" sz="1600" dirty="0">
                <a:effectLst/>
                <a:ea typeface="Calibri" panose="020F0502020204030204" pitchFamily="34" charset="0"/>
                <a:cs typeface="Times New Roman" panose="02020603050405020304" pitchFamily="18" charset="0"/>
              </a:rPr>
              <a:t>Workout Room – 500 </a:t>
            </a:r>
            <a:r>
              <a:rPr lang="en-US" sz="1600" dirty="0" err="1">
                <a:effectLst/>
                <a:ea typeface="Calibri" panose="020F0502020204030204" pitchFamily="34" charset="0"/>
                <a:cs typeface="Times New Roman" panose="02020603050405020304" pitchFamily="18" charset="0"/>
              </a:rPr>
              <a:t>sq</a:t>
            </a:r>
            <a:r>
              <a:rPr lang="en-US" sz="1600" dirty="0" err="1">
                <a:ea typeface="Calibri" panose="020F0502020204030204" pitchFamily="34" charset="0"/>
                <a:cs typeface="Times New Roman" panose="02020603050405020304" pitchFamily="18" charset="0"/>
              </a:rPr>
              <a:t>ft</a:t>
            </a:r>
            <a:r>
              <a:rPr lang="en-US" sz="1600" dirty="0">
                <a:ea typeface="Calibri" panose="020F0502020204030204" pitchFamily="34" charset="0"/>
                <a:cs typeface="Times New Roman" panose="02020603050405020304" pitchFamily="18" charset="0"/>
              </a:rPr>
              <a:t> (50 m sq)</a:t>
            </a:r>
            <a:endParaRPr lang="en-US" sz="1600" dirty="0">
              <a:effectLst/>
              <a:ea typeface="Calibri" panose="020F0502020204030204" pitchFamily="34" charset="0"/>
              <a:cs typeface="Times New Roman" panose="02020603050405020304" pitchFamily="18" charset="0"/>
            </a:endParaRPr>
          </a:p>
          <a:p>
            <a:pPr marL="571500" lvl="1" indent="-342900">
              <a:lnSpc>
                <a:spcPct val="115000"/>
              </a:lnSpc>
              <a:spcBef>
                <a:spcPts val="0"/>
              </a:spcBef>
              <a:spcAft>
                <a:spcPts val="800"/>
              </a:spcAft>
              <a:buFont typeface="Symbol" panose="05050102010706020507" pitchFamily="18" charset="2"/>
              <a:buChar char=""/>
            </a:pPr>
            <a:r>
              <a:rPr lang="en-US" sz="1600" dirty="0">
                <a:ea typeface="Calibri" panose="020F0502020204030204" pitchFamily="34" charset="0"/>
                <a:cs typeface="Times New Roman" panose="02020603050405020304" pitchFamily="18" charset="0"/>
              </a:rPr>
              <a:t>Laundry – 250 </a:t>
            </a:r>
            <a:r>
              <a:rPr lang="en-US" sz="1600" dirty="0" err="1">
                <a:ea typeface="Calibri" panose="020F0502020204030204" pitchFamily="34" charset="0"/>
                <a:cs typeface="Times New Roman" panose="02020603050405020304" pitchFamily="18" charset="0"/>
              </a:rPr>
              <a:t>sqft</a:t>
            </a:r>
            <a:r>
              <a:rPr lang="en-US" sz="1600" dirty="0">
                <a:ea typeface="Calibri" panose="020F0502020204030204" pitchFamily="34" charset="0"/>
                <a:cs typeface="Times New Roman" panose="02020603050405020304" pitchFamily="18" charset="0"/>
              </a:rPr>
              <a:t> (25 m sq)</a:t>
            </a:r>
          </a:p>
          <a:p>
            <a:pPr marL="571500" lvl="1" indent="-342900">
              <a:lnSpc>
                <a:spcPct val="115000"/>
              </a:lnSpc>
              <a:spcBef>
                <a:spcPts val="0"/>
              </a:spcBef>
              <a:spcAft>
                <a:spcPts val="800"/>
              </a:spcAft>
              <a:buFont typeface="Symbol" panose="05050102010706020507" pitchFamily="18" charset="2"/>
              <a:buChar char=""/>
            </a:pPr>
            <a:r>
              <a:rPr lang="en-US" sz="1600" dirty="0">
                <a:ea typeface="Calibri" panose="020F0502020204030204" pitchFamily="34" charset="0"/>
                <a:cs typeface="Times New Roman" panose="02020603050405020304" pitchFamily="18" charset="0"/>
              </a:rPr>
              <a:t>Mail/Common Room on Lower Level – 500 </a:t>
            </a:r>
            <a:r>
              <a:rPr lang="en-US" sz="1600" dirty="0" err="1">
                <a:ea typeface="Calibri" panose="020F0502020204030204" pitchFamily="34" charset="0"/>
                <a:cs typeface="Times New Roman" panose="02020603050405020304" pitchFamily="18" charset="0"/>
              </a:rPr>
              <a:t>sqft</a:t>
            </a:r>
            <a:r>
              <a:rPr lang="en-US" sz="1600" dirty="0">
                <a:ea typeface="Calibri" panose="020F0502020204030204" pitchFamily="34" charset="0"/>
                <a:cs typeface="Times New Roman" panose="02020603050405020304" pitchFamily="18" charset="0"/>
              </a:rPr>
              <a:t> (50 m sq)</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Building Program</a:t>
            </a:r>
            <a:endParaRPr lang="en-US" dirty="0"/>
          </a:p>
        </p:txBody>
      </p:sp>
      <p:sp>
        <p:nvSpPr>
          <p:cNvPr id="2" name="Slide Number Placeholder 5">
            <a:extLst>
              <a:ext uri="{FF2B5EF4-FFF2-40B4-BE49-F238E27FC236}">
                <a16:creationId xmlns:a16="http://schemas.microsoft.com/office/drawing/2014/main" id="{FF830689-6D1E-4E32-ECCC-FCD3706D79E3}"/>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5</a:t>
            </a:r>
          </a:p>
        </p:txBody>
      </p:sp>
    </p:spTree>
    <p:extLst>
      <p:ext uri="{BB962C8B-B14F-4D97-AF65-F5344CB8AC3E}">
        <p14:creationId xmlns:p14="http://schemas.microsoft.com/office/powerpoint/2010/main" val="4270711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building footprint in Proposal 1</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Proposal 1, and remove any existing geometry.</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Select Basic building in the Design toolbar.</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5452745" y="113173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5D94D65F-7438-A7D5-B866-00340C79EE8B}"/>
              </a:ext>
            </a:extLst>
          </p:cNvPr>
          <p:cNvSpPr/>
          <p:nvPr/>
        </p:nvSpPr>
        <p:spPr>
          <a:xfrm rot="5400000">
            <a:off x="7545738" y="176373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25014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the L shape footprint</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693319"/>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3"/>
              <a:tabLst/>
              <a:defRPr/>
            </a:pPr>
            <a:r>
              <a:rPr lang="en-US" dirty="0">
                <a:solidFill>
                  <a:srgbClr val="000000"/>
                </a:solidFill>
                <a:latin typeface="Arial" panose="020B0604020202020204" pitchFamily="34" charset="0"/>
              </a:rPr>
              <a:t>On the west side of the site, create the building base with dimensions as noted on the image to the right:</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3"/>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Press Enter to </a:t>
            </a:r>
            <a:r>
              <a:rPr kumimoji="0" lang="en-US" sz="180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complet</a:t>
            </a:r>
            <a:r>
              <a:rPr lang="en-US" dirty="0">
                <a:solidFill>
                  <a:srgbClr val="000000"/>
                </a:solidFill>
                <a:latin typeface="Arial" panose="020B0604020202020204" pitchFamily="34" charset="0"/>
              </a:rPr>
              <a:t>e the footprint and create a single level.</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1" name="TextBox 10">
            <a:extLst>
              <a:ext uri="{FF2B5EF4-FFF2-40B4-BE49-F238E27FC236}">
                <a16:creationId xmlns:a16="http://schemas.microsoft.com/office/drawing/2014/main" id="{371C7550-AE47-FCE5-A821-20BAED305ED9}"/>
              </a:ext>
            </a:extLst>
          </p:cNvPr>
          <p:cNvSpPr txBox="1"/>
          <p:nvPr/>
        </p:nvSpPr>
        <p:spPr>
          <a:xfrm rot="3227368">
            <a:off x="6443844" y="3941356"/>
            <a:ext cx="840923" cy="473206"/>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120’</a:t>
            </a:r>
          </a:p>
        </p:txBody>
      </p:sp>
      <p:sp>
        <p:nvSpPr>
          <p:cNvPr id="13" name="TextBox 12">
            <a:extLst>
              <a:ext uri="{FF2B5EF4-FFF2-40B4-BE49-F238E27FC236}">
                <a16:creationId xmlns:a16="http://schemas.microsoft.com/office/drawing/2014/main" id="{A3DA5954-0734-2633-7F88-3A03EAB9E74A}"/>
              </a:ext>
            </a:extLst>
          </p:cNvPr>
          <p:cNvSpPr txBox="1"/>
          <p:nvPr/>
        </p:nvSpPr>
        <p:spPr>
          <a:xfrm rot="3227368">
            <a:off x="7404949" y="3192397"/>
            <a:ext cx="840923" cy="473206"/>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9</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4" name="TextBox 13">
            <a:extLst>
              <a:ext uri="{FF2B5EF4-FFF2-40B4-BE49-F238E27FC236}">
                <a16:creationId xmlns:a16="http://schemas.microsoft.com/office/drawing/2014/main" id="{83B7AFEE-3360-2414-82E2-C25307028CFA}"/>
              </a:ext>
            </a:extLst>
          </p:cNvPr>
          <p:cNvSpPr txBox="1"/>
          <p:nvPr/>
        </p:nvSpPr>
        <p:spPr>
          <a:xfrm rot="19811801">
            <a:off x="7091085" y="4277304"/>
            <a:ext cx="840923" cy="473206"/>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15" name="TextBox 14">
            <a:extLst>
              <a:ext uri="{FF2B5EF4-FFF2-40B4-BE49-F238E27FC236}">
                <a16:creationId xmlns:a16="http://schemas.microsoft.com/office/drawing/2014/main" id="{8E99A9D1-93BE-A7DC-C6D1-589838892949}"/>
              </a:ext>
            </a:extLst>
          </p:cNvPr>
          <p:cNvSpPr txBox="1"/>
          <p:nvPr/>
        </p:nvSpPr>
        <p:spPr>
          <a:xfrm rot="19811801">
            <a:off x="7487224" y="3501900"/>
            <a:ext cx="840923" cy="473206"/>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6</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6" name="TextBox 15">
            <a:extLst>
              <a:ext uri="{FF2B5EF4-FFF2-40B4-BE49-F238E27FC236}">
                <a16:creationId xmlns:a16="http://schemas.microsoft.com/office/drawing/2014/main" id="{085DD429-98A9-8070-6A4A-D7660EA27F95}"/>
              </a:ext>
            </a:extLst>
          </p:cNvPr>
          <p:cNvSpPr txBox="1"/>
          <p:nvPr/>
        </p:nvSpPr>
        <p:spPr>
          <a:xfrm rot="20026388">
            <a:off x="6616938" y="3031389"/>
            <a:ext cx="840923" cy="473206"/>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10</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7" name="TextBox 16">
            <a:extLst>
              <a:ext uri="{FF2B5EF4-FFF2-40B4-BE49-F238E27FC236}">
                <a16:creationId xmlns:a16="http://schemas.microsoft.com/office/drawing/2014/main" id="{92B3BBC6-0EE8-A5FA-BE0B-A9BF931954C5}"/>
              </a:ext>
            </a:extLst>
          </p:cNvPr>
          <p:cNvSpPr txBox="1"/>
          <p:nvPr/>
        </p:nvSpPr>
        <p:spPr>
          <a:xfrm rot="3227368">
            <a:off x="7537969" y="4212569"/>
            <a:ext cx="840923" cy="473206"/>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3</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Tree>
    <p:extLst>
      <p:ext uri="{BB962C8B-B14F-4D97-AF65-F5344CB8AC3E}">
        <p14:creationId xmlns:p14="http://schemas.microsoft.com/office/powerpoint/2010/main" val="1139706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Building function</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61582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5"/>
              <a:tabLst/>
              <a:defRPr/>
            </a:pPr>
            <a:r>
              <a:rPr lang="en-US" dirty="0">
                <a:solidFill>
                  <a:srgbClr val="000000"/>
                </a:solidFill>
                <a:latin typeface="Arial" panose="020B0604020202020204" pitchFamily="34" charset="0"/>
              </a:rPr>
              <a:t>Set the function of the single story to Commercial.</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38090AB0-07F7-4BFC-5ADD-5539B145521B}"/>
              </a:ext>
            </a:extLst>
          </p:cNvPr>
          <p:cNvSpPr/>
          <p:nvPr/>
        </p:nvSpPr>
        <p:spPr>
          <a:xfrm rot="16200000">
            <a:off x="8272145" y="443177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9FDA9562-F4C2-B73D-54C2-CA1BC89C6D95}"/>
              </a:ext>
            </a:extLst>
          </p:cNvPr>
          <p:cNvSpPr/>
          <p:nvPr/>
        </p:nvSpPr>
        <p:spPr>
          <a:xfrm rot="16200000">
            <a:off x="9611088" y="458022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5509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Modify floor-to-floor height</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446824"/>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6"/>
              <a:tabLst/>
              <a:defRPr/>
            </a:pPr>
            <a:r>
              <a:rPr lang="en-US" dirty="0">
                <a:solidFill>
                  <a:srgbClr val="000000"/>
                </a:solidFill>
                <a:latin typeface="Arial" panose="020B0604020202020204" pitchFamily="34" charset="0"/>
              </a:rPr>
              <a:t>Set the floor-to-floor height to 16’ (5 m) to match existing storefront context in the area. </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6"/>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mj-lt"/>
              <a:buAutoNum type="arabicPeriod" startAt="6"/>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Down Arrow 21">
            <a:extLst>
              <a:ext uri="{FF2B5EF4-FFF2-40B4-BE49-F238E27FC236}">
                <a16:creationId xmlns:a16="http://schemas.microsoft.com/office/drawing/2014/main" id="{9809489D-C6C5-880B-6BC6-2130D744D3B5}"/>
              </a:ext>
            </a:extLst>
          </p:cNvPr>
          <p:cNvSpPr/>
          <p:nvPr/>
        </p:nvSpPr>
        <p:spPr>
          <a:xfrm rot="16200000">
            <a:off x="10265429" y="328291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7154655"/>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3F47B29-89CA-4D80-8A17-5674391DE23F}">
  <ds:schemaRefs>
    <ds:schemaRef ds:uri="http://purl.org/dc/dcmitype/"/>
    <ds:schemaRef ds:uri="http://www.w3.org/XML/1998/namespace"/>
    <ds:schemaRef ds:uri="http://purl.org/dc/elements/1.1/"/>
    <ds:schemaRef ds:uri="http://schemas.openxmlformats.org/package/2006/metadata/core-properties"/>
    <ds:schemaRef ds:uri="90fc4bc5-d201-421a-a9ff-a945f5919750"/>
    <ds:schemaRef ds:uri="http://schemas.microsoft.com/office/2006/documentManagement/types"/>
    <ds:schemaRef ds:uri="http://purl.org/dc/terms/"/>
    <ds:schemaRef ds:uri="http://schemas.microsoft.com/office/infopath/2007/PartnerControls"/>
    <ds:schemaRef ds:uri="58f75599-a1d8-4720-869e-068c01cca2a1"/>
    <ds:schemaRef ds:uri="http://schemas.microsoft.com/office/2006/metadata/properties"/>
  </ds:schemaRefs>
</ds:datastoreItem>
</file>

<file path=customXml/itemProps3.xml><?xml version="1.0" encoding="utf-8"?>
<ds:datastoreItem xmlns:ds="http://schemas.openxmlformats.org/officeDocument/2006/customXml" ds:itemID="{4BE7178E-B1F7-4759-A509-9B6422603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26893</TotalTime>
  <Words>1506</Words>
  <Application>Microsoft Macintosh PowerPoint</Application>
  <PresentationFormat>Widescreen</PresentationFormat>
  <Paragraphs>225</Paragraphs>
  <Slides>43</Slides>
  <Notes>35</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43</vt:i4>
      </vt:variant>
    </vt:vector>
  </HeadingPairs>
  <TitlesOfParts>
    <vt:vector size="54" baseType="lpstr">
      <vt:lpstr>Aptos</vt:lpstr>
      <vt:lpstr>Arial</vt:lpstr>
      <vt:lpstr>Artifakt Element</vt:lpstr>
      <vt:lpstr>Artifakt Legend</vt:lpstr>
      <vt:lpstr>Calibri</vt:lpstr>
      <vt:lpstr>Courier New</vt:lpstr>
      <vt:lpstr>Symbol</vt:lpstr>
      <vt:lpstr>Wingdings 2</vt:lpstr>
      <vt:lpstr>Title and Divider Slides</vt:lpstr>
      <vt:lpstr>Light template (light content slides only)</vt:lpstr>
      <vt:lpstr>Dark template (dark content slides only)</vt:lpstr>
      <vt:lpstr>PowerPoint Presentation</vt:lpstr>
      <vt:lpstr>Sections in this lecture</vt:lpstr>
      <vt:lpstr>PowerPoint Presentation</vt:lpstr>
      <vt:lpstr>Learning objectives</vt:lpstr>
      <vt:lpstr>Building Program</vt:lpstr>
      <vt:lpstr>Create building footprint in Proposal 1</vt:lpstr>
      <vt:lpstr>Create the L shape footprint</vt:lpstr>
      <vt:lpstr>Set Building function</vt:lpstr>
      <vt:lpstr>Modify floor-to-floor height</vt:lpstr>
      <vt:lpstr>Add levels</vt:lpstr>
      <vt:lpstr>Add second floor terrace </vt:lpstr>
      <vt:lpstr>Add levels four and five</vt:lpstr>
      <vt:lpstr>Create fifth floor roof terrace</vt:lpstr>
      <vt:lpstr>Change function</vt:lpstr>
      <vt:lpstr>Edit floor plans</vt:lpstr>
      <vt:lpstr>Edit floor plans</vt:lpstr>
      <vt:lpstr>Change functions on a single level</vt:lpstr>
      <vt:lpstr>Create new function</vt:lpstr>
      <vt:lpstr>Back to 3D view</vt:lpstr>
      <vt:lpstr>PowerPoint Presentation</vt:lpstr>
      <vt:lpstr>Learning objectives</vt:lpstr>
      <vt:lpstr>Add proposal 2</vt:lpstr>
      <vt:lpstr>Create a terrain pad</vt:lpstr>
      <vt:lpstr>Establishing cut and fill</vt:lpstr>
      <vt:lpstr>3d Sketch building tool</vt:lpstr>
      <vt:lpstr>Create a cuboid base</vt:lpstr>
      <vt:lpstr>Carve the cube</vt:lpstr>
      <vt:lpstr>Subdivide the west wall</vt:lpstr>
      <vt:lpstr>Push a wall to modify form</vt:lpstr>
      <vt:lpstr>Subdivide roof surface</vt:lpstr>
      <vt:lpstr>Extrude roof for levels 2 and 3</vt:lpstr>
      <vt:lpstr>Subdivide roof with spline</vt:lpstr>
      <vt:lpstr>Extrude roof for levels 4 and 5</vt:lpstr>
      <vt:lpstr>Push roof surface to create private roof deck </vt:lpstr>
      <vt:lpstr>Add floors to 3d Sketch</vt:lpstr>
      <vt:lpstr>Edit floor plan 1</vt:lpstr>
      <vt:lpstr>Divide floor plan</vt:lpstr>
      <vt:lpstr>Set entry level functions</vt:lpstr>
      <vt:lpstr>Second level plan functions</vt:lpstr>
      <vt:lpstr>Second level plan functions</vt:lpstr>
      <vt:lpstr>Exit floor plan editing</vt:lpstr>
      <vt:lpstr>Set function for levels 3, 4 and 5</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55</cp:revision>
  <cp:lastPrinted>2026-05-31T16:09:48Z</cp:lastPrinted>
  <dcterms:created xsi:type="dcterms:W3CDTF">2026-04-02T01:42:07Z</dcterms:created>
  <dcterms:modified xsi:type="dcterms:W3CDTF">2026-08-31T17:22:46Z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